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9" r:id="rId18"/>
    <p:sldId id="277" r:id="rId19"/>
    <p:sldId id="278" r:id="rId20"/>
    <p:sldId id="281" r:id="rId21"/>
    <p:sldId id="282" r:id="rId22"/>
    <p:sldId id="284" r:id="rId23"/>
    <p:sldId id="283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C0FF"/>
    <a:srgbClr val="E6AF00"/>
    <a:srgbClr val="3F6F97"/>
    <a:srgbClr val="4A8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u="none"/>
              <a:t>Inflow vs Outflow in a dam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106762207210293E-2"/>
          <c:y val="0.13617360391923555"/>
          <c:w val="0.90918842327029559"/>
          <c:h val="0.69702703165894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Inflow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Sheet1!$A$4:$A$6</c:f>
              <c:strCache>
                <c:ptCount val="3"/>
                <c:pt idx="0">
                  <c:v>Inflow Design Flood</c:v>
                </c:pt>
                <c:pt idx="1">
                  <c:v>Historical Inflow</c:v>
                </c:pt>
                <c:pt idx="2">
                  <c:v>Dam Breach Condition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5777</c:v>
                </c:pt>
                <c:pt idx="1">
                  <c:v>2310</c:v>
                </c:pt>
                <c:pt idx="2">
                  <c:v>5777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F-48F1-B5C0-5A2ED075841C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Outflow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DC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13F-48F1-B5C0-5A2ED075841C}"/>
              </c:ext>
            </c:extLst>
          </c:dPt>
          <c:dPt>
            <c:idx val="1"/>
            <c:invertIfNegative val="0"/>
            <c:bubble3D val="0"/>
            <c:spPr>
              <a:solidFill>
                <a:srgbClr val="0DC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13F-48F1-B5C0-5A2ED075841C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C00000"/>
                  </a:gs>
                  <a:gs pos="53000">
                    <a:srgbClr val="FFC000">
                      <a:tint val="66000"/>
                      <a:satMod val="160000"/>
                    </a:srgbClr>
                  </a:gs>
                  <a:gs pos="92000">
                    <a:srgbClr val="0DC0FF"/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3F-48F1-B5C0-5A2ED075841C}"/>
              </c:ext>
            </c:extLst>
          </c:dPt>
          <c:cat>
            <c:strRef>
              <c:f>Sheet1!$A$4:$A$6</c:f>
              <c:strCache>
                <c:ptCount val="3"/>
                <c:pt idx="0">
                  <c:v>Inflow Design Flood</c:v>
                </c:pt>
                <c:pt idx="1">
                  <c:v>Historical Inflow</c:v>
                </c:pt>
                <c:pt idx="2">
                  <c:v>Dam Breach Condition</c:v>
                </c:pt>
              </c:strCache>
            </c:strRef>
          </c:cat>
          <c:val>
            <c:numRef>
              <c:f>Sheet1!$C$4:$C$6</c:f>
              <c:numCache>
                <c:formatCode>General</c:formatCode>
                <c:ptCount val="3"/>
                <c:pt idx="0">
                  <c:v>3800</c:v>
                </c:pt>
                <c:pt idx="1">
                  <c:v>900</c:v>
                </c:pt>
                <c:pt idx="2">
                  <c:v>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3F-48F1-B5C0-5A2ED0758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0498687"/>
        <c:axId val="1940103103"/>
      </c:barChart>
      <c:catAx>
        <c:axId val="198049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0103103"/>
        <c:crosses val="autoZero"/>
        <c:auto val="1"/>
        <c:lblAlgn val="ctr"/>
        <c:lblOffset val="100"/>
        <c:noMultiLvlLbl val="0"/>
      </c:catAx>
      <c:valAx>
        <c:axId val="1940103103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0498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724017923173971"/>
          <c:y val="4.1212935827659405E-2"/>
          <c:w val="0.23110764469358458"/>
          <c:h val="5.875706997892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4EFA4-3F8B-4064-96EE-9B66D41B6F76}" type="doc">
      <dgm:prSet loTypeId="urn:microsoft.com/office/officeart/2008/layout/Lin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4E842C-EC8C-4FF0-A125-B3EE3485F381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r>
            <a:rPr lang="en-US" sz="2400" b="1" i="0" kern="1200" dirty="0">
              <a:solidFill>
                <a:srgbClr val="00487E"/>
              </a:solidFill>
              <a:latin typeface="+mn-lt"/>
              <a:ea typeface="+mn-ea"/>
              <a:cs typeface="Arial" panose="020B0604020202020204" pitchFamily="34" charset="0"/>
            </a:rPr>
            <a:t>Event Detection &amp; Emergency Level Determination </a:t>
          </a:r>
          <a:r>
            <a:rPr lang="en-US" sz="2400" b="0" i="0" kern="1200" dirty="0">
              <a:latin typeface="+mn-lt"/>
              <a:cs typeface="Arial" panose="020B0604020202020204" pitchFamily="34" charset="0"/>
            </a:rPr>
            <a:t>– Assessment of the situation to determine the level of threat.</a:t>
          </a:r>
        </a:p>
      </dgm:t>
    </dgm:pt>
    <dgm:pt modelId="{35A72595-8750-4798-BF5A-412CB31907F6}" type="parTrans" cxnId="{A1E1D6B1-B574-4AA0-931A-C9C8BE914ADB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US" sz="2400" b="0" i="0">
            <a:latin typeface="+mn-lt"/>
            <a:cs typeface="Arial" panose="020B0604020202020204" pitchFamily="34" charset="0"/>
          </a:endParaRPr>
        </a:p>
      </dgm:t>
    </dgm:pt>
    <dgm:pt modelId="{D8C31778-A32E-4E44-9E50-828B48355AE0}" type="sibTrans" cxnId="{A1E1D6B1-B574-4AA0-931A-C9C8BE914ADB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US" sz="2400" b="0" i="0">
            <a:latin typeface="+mn-lt"/>
            <a:cs typeface="Arial" panose="020B0604020202020204" pitchFamily="34" charset="0"/>
          </a:endParaRPr>
        </a:p>
      </dgm:t>
    </dgm:pt>
    <dgm:pt modelId="{233AE9E4-2E5F-4545-9A81-2ED9F4B149FE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r>
            <a:rPr lang="en-US" sz="2400" b="1" i="0" kern="1200" dirty="0">
              <a:solidFill>
                <a:srgbClr val="00487E"/>
              </a:solidFill>
              <a:latin typeface="Aptos"/>
              <a:ea typeface="+mn-ea"/>
              <a:cs typeface="Arial" panose="020B0604020202020204" pitchFamily="34" charset="0"/>
            </a:rPr>
            <a:t>Notification</a:t>
          </a:r>
          <a:r>
            <a:rPr lang="en-US" sz="2400" b="0" i="0" kern="1200" dirty="0">
              <a:latin typeface="+mn-lt"/>
              <a:cs typeface="Arial" panose="020B0604020202020204" pitchFamily="34" charset="0"/>
            </a:rPr>
            <a:t> – All concerned</a:t>
          </a:r>
        </a:p>
      </dgm:t>
    </dgm:pt>
    <dgm:pt modelId="{FA9DE5FF-E37C-47CA-9BAA-23756CC1F1A7}" type="parTrans" cxnId="{D66B802C-9757-4627-AA88-2B8A8EFFEFF5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IN" sz="2400" b="0" i="0">
            <a:latin typeface="+mn-lt"/>
            <a:cs typeface="Arial" panose="020B0604020202020204" pitchFamily="34" charset="0"/>
          </a:endParaRPr>
        </a:p>
      </dgm:t>
    </dgm:pt>
    <dgm:pt modelId="{FE81F567-4009-4FFC-B753-A7A6A7057F12}" type="sibTrans" cxnId="{D66B802C-9757-4627-AA88-2B8A8EFFEFF5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IN" sz="2400" b="0" i="0">
            <a:latin typeface="+mn-lt"/>
            <a:cs typeface="Arial" panose="020B0604020202020204" pitchFamily="34" charset="0"/>
          </a:endParaRPr>
        </a:p>
      </dgm:t>
    </dgm:pt>
    <dgm:pt modelId="{4083FE37-871F-4024-8322-A071CB436D73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  <a:spcAft>
              <a:spcPts val="600"/>
            </a:spcAft>
            <a:buNone/>
          </a:pPr>
          <a:r>
            <a:rPr lang="en-IN" sz="2400" b="0" i="0" kern="1200" dirty="0">
              <a:latin typeface="+mn-lt"/>
            </a:rPr>
            <a:t>Actions – </a:t>
          </a:r>
          <a:r>
            <a:rPr lang="en-IN" sz="2400" b="1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REMEDIAL</a:t>
          </a:r>
          <a:r>
            <a:rPr lang="en-IN" sz="2400" b="0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IN" sz="2400" b="0" i="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(Save the dam)</a:t>
          </a:r>
          <a:endParaRPr lang="en-IN" sz="2400" b="0" i="0" kern="1200" dirty="0">
            <a:solidFill>
              <a:schemeClr val="tx1"/>
            </a:solidFill>
            <a:latin typeface="+mn-lt"/>
          </a:endParaRPr>
        </a:p>
        <a:p>
          <a:pPr>
            <a:lnSpc>
              <a:spcPct val="100000"/>
            </a:lnSpc>
            <a:spcBef>
              <a:spcPts val="1200"/>
            </a:spcBef>
            <a:spcAft>
              <a:spcPct val="35000"/>
            </a:spcAft>
            <a:buNone/>
          </a:pPr>
          <a:r>
            <a:rPr lang="en-IN" sz="2400" b="0" i="0" kern="1200" dirty="0">
              <a:latin typeface="+mn-lt"/>
              <a:cs typeface="Arial" panose="020B0604020202020204" pitchFamily="34" charset="0"/>
            </a:rPr>
            <a:t>                 </a:t>
          </a:r>
          <a:r>
            <a:rPr lang="en-IN" sz="2400" b="0" i="0" kern="1200" dirty="0">
              <a:latin typeface="+mn-lt"/>
            </a:rPr>
            <a:t>– </a:t>
          </a:r>
          <a:r>
            <a:rPr lang="en-IN" sz="2400" b="1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EVACUATION </a:t>
          </a:r>
          <a:r>
            <a:rPr lang="en-IN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Arial" panose="020B0604020202020204" pitchFamily="34" charset="0"/>
            </a:rPr>
            <a:t>(for the possible inundated area)</a:t>
          </a:r>
          <a:endParaRPr lang="en-US" sz="2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25472309-C9D5-4DBD-890A-71DA4DC0A44B}" type="parTrans" cxnId="{591C2859-CBEA-4615-8763-1AFE1B40FB06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IN" sz="2400" b="0" i="0">
            <a:latin typeface="+mn-lt"/>
            <a:cs typeface="Arial" panose="020B0604020202020204" pitchFamily="34" charset="0"/>
          </a:endParaRPr>
        </a:p>
      </dgm:t>
    </dgm:pt>
    <dgm:pt modelId="{41CF869F-4571-476C-BA8F-51A940DD70A3}" type="sibTrans" cxnId="{591C2859-CBEA-4615-8763-1AFE1B40FB06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IN" sz="2400" b="0" i="0">
            <a:latin typeface="+mn-lt"/>
            <a:cs typeface="Arial" panose="020B0604020202020204" pitchFamily="34" charset="0"/>
          </a:endParaRPr>
        </a:p>
      </dgm:t>
    </dgm:pt>
    <dgm:pt modelId="{6D7F3921-973F-6246-B000-51A048824683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r>
            <a:rPr lang="en-GB" sz="2400" b="1" i="0" kern="1200" dirty="0">
              <a:solidFill>
                <a:srgbClr val="00487E"/>
              </a:solidFill>
              <a:latin typeface="+mn-lt"/>
              <a:ea typeface="+mn-ea"/>
              <a:cs typeface="Arial" panose="020B0604020202020204" pitchFamily="34" charset="0"/>
            </a:rPr>
            <a:t>CLEAR</a:t>
          </a:r>
          <a:r>
            <a:rPr lang="en-GB" sz="2400" b="0" i="0" kern="1200" dirty="0">
              <a:latin typeface="+mn-lt"/>
            </a:rPr>
            <a:t> description of Roles &amp; Responsibilities.</a:t>
          </a:r>
        </a:p>
      </dgm:t>
    </dgm:pt>
    <dgm:pt modelId="{9B08A8C9-16F8-8B4A-8E56-75A88772032F}" type="parTrans" cxnId="{CA8C0524-6BB4-5648-9A74-E7C56ACBE642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GB" sz="2400" i="0">
            <a:latin typeface="+mn-lt"/>
          </a:endParaRPr>
        </a:p>
      </dgm:t>
    </dgm:pt>
    <dgm:pt modelId="{FB767820-EA94-DC43-AA8C-DF1559096331}" type="sibTrans" cxnId="{CA8C0524-6BB4-5648-9A74-E7C56ACBE642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GB" sz="2400" i="0">
            <a:latin typeface="+mn-lt"/>
          </a:endParaRPr>
        </a:p>
      </dgm:t>
    </dgm:pt>
    <dgm:pt modelId="{925F2DD9-1420-0347-B6CA-A2EDF64BA9F0}">
      <dgm:prSet custT="1"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  <a:spcAft>
              <a:spcPts val="600"/>
            </a:spcAft>
            <a:buNone/>
          </a:pPr>
          <a:r>
            <a:rPr lang="en-US" sz="2400" b="1" i="0" kern="1200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rPr>
            <a:t>SIMPLICITY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Arial" panose="020B0604020202020204" pitchFamily="34" charset="0"/>
            </a:rPr>
            <a:t> of Document</a:t>
          </a:r>
        </a:p>
      </dgm:t>
    </dgm:pt>
    <dgm:pt modelId="{3A7FFA57-D5BB-7744-B6D2-90D93B035E50}" type="parTrans" cxnId="{FCC614EE-BA92-5F40-9C60-5D141F64B709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GB" sz="2400" i="0">
            <a:latin typeface="+mn-lt"/>
          </a:endParaRPr>
        </a:p>
      </dgm:t>
    </dgm:pt>
    <dgm:pt modelId="{66BE55DB-8398-0340-B20F-5CD38CE5DB89}" type="sibTrans" cxnId="{FCC614EE-BA92-5F40-9C60-5D141F64B709}">
      <dgm:prSet/>
      <dgm:spPr/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endParaRPr lang="en-GB" sz="2400" i="0">
            <a:latin typeface="+mn-lt"/>
          </a:endParaRPr>
        </a:p>
      </dgm:t>
    </dgm:pt>
    <dgm:pt modelId="{C23AF74D-01B8-42ED-86E2-6166A1F23391}" type="pres">
      <dgm:prSet presAssocID="{42D4EFA4-3F8B-4064-96EE-9B66D41B6F76}" presName="vert0" presStyleCnt="0">
        <dgm:presLayoutVars>
          <dgm:dir/>
          <dgm:animOne val="branch"/>
          <dgm:animLvl val="lvl"/>
        </dgm:presLayoutVars>
      </dgm:prSet>
      <dgm:spPr/>
    </dgm:pt>
    <dgm:pt modelId="{52984A1E-2357-0946-A10B-04FA85C428EA}" type="pres">
      <dgm:prSet presAssocID="{6D7F3921-973F-6246-B000-51A048824683}" presName="thickLine" presStyleLbl="alignNode1" presStyleIdx="0" presStyleCnt="5"/>
      <dgm:spPr/>
    </dgm:pt>
    <dgm:pt modelId="{906ED500-C864-E04C-9495-A84AF04249B0}" type="pres">
      <dgm:prSet presAssocID="{6D7F3921-973F-6246-B000-51A048824683}" presName="horz1" presStyleCnt="0"/>
      <dgm:spPr/>
    </dgm:pt>
    <dgm:pt modelId="{FC87D482-AE30-DD4B-8379-CE0805EC9619}" type="pres">
      <dgm:prSet presAssocID="{6D7F3921-973F-6246-B000-51A048824683}" presName="tx1" presStyleLbl="revTx" presStyleIdx="0" presStyleCnt="5" custScaleY="84261"/>
      <dgm:spPr/>
    </dgm:pt>
    <dgm:pt modelId="{AE355B87-CACE-654B-9F3F-EF14895545BA}" type="pres">
      <dgm:prSet presAssocID="{6D7F3921-973F-6246-B000-51A048824683}" presName="vert1" presStyleCnt="0"/>
      <dgm:spPr/>
    </dgm:pt>
    <dgm:pt modelId="{11878733-803D-4160-8029-EC0EC2E38B62}" type="pres">
      <dgm:prSet presAssocID="{E04E842C-EC8C-4FF0-A125-B3EE3485F381}" presName="thickLine" presStyleLbl="alignNode1" presStyleIdx="1" presStyleCnt="5"/>
      <dgm:spPr/>
    </dgm:pt>
    <dgm:pt modelId="{0FFB869C-879E-431B-8B60-EF19243B935A}" type="pres">
      <dgm:prSet presAssocID="{E04E842C-EC8C-4FF0-A125-B3EE3485F381}" presName="horz1" presStyleCnt="0"/>
      <dgm:spPr/>
    </dgm:pt>
    <dgm:pt modelId="{342AC36A-707D-49B8-AC62-F07DF1DFE9BB}" type="pres">
      <dgm:prSet presAssocID="{E04E842C-EC8C-4FF0-A125-B3EE3485F381}" presName="tx1" presStyleLbl="revTx" presStyleIdx="1" presStyleCnt="5" custScaleY="153600"/>
      <dgm:spPr/>
    </dgm:pt>
    <dgm:pt modelId="{A57D4A39-0285-411F-82F7-407C1587A7F4}" type="pres">
      <dgm:prSet presAssocID="{E04E842C-EC8C-4FF0-A125-B3EE3485F381}" presName="vert1" presStyleCnt="0"/>
      <dgm:spPr/>
    </dgm:pt>
    <dgm:pt modelId="{F55315D1-2A66-4748-812D-81D1853EDD4F}" type="pres">
      <dgm:prSet presAssocID="{233AE9E4-2E5F-4545-9A81-2ED9F4B149FE}" presName="thickLine" presStyleLbl="alignNode1" presStyleIdx="2" presStyleCnt="5"/>
      <dgm:spPr/>
    </dgm:pt>
    <dgm:pt modelId="{C335488C-61B6-438B-B8D0-49640F46E85C}" type="pres">
      <dgm:prSet presAssocID="{233AE9E4-2E5F-4545-9A81-2ED9F4B149FE}" presName="horz1" presStyleCnt="0"/>
      <dgm:spPr/>
    </dgm:pt>
    <dgm:pt modelId="{58CB5D68-3A32-41F1-9C2D-89C9E369306F}" type="pres">
      <dgm:prSet presAssocID="{233AE9E4-2E5F-4545-9A81-2ED9F4B149FE}" presName="tx1" presStyleLbl="revTx" presStyleIdx="2" presStyleCnt="5" custScaleY="82478"/>
      <dgm:spPr/>
    </dgm:pt>
    <dgm:pt modelId="{50581E15-B1C5-42A2-A346-82E4ADCA0E8D}" type="pres">
      <dgm:prSet presAssocID="{233AE9E4-2E5F-4545-9A81-2ED9F4B149FE}" presName="vert1" presStyleCnt="0"/>
      <dgm:spPr/>
    </dgm:pt>
    <dgm:pt modelId="{D1B42423-A165-47EA-9B11-E88C51B0DA14}" type="pres">
      <dgm:prSet presAssocID="{4083FE37-871F-4024-8322-A071CB436D73}" presName="thickLine" presStyleLbl="alignNode1" presStyleIdx="3" presStyleCnt="5"/>
      <dgm:spPr/>
    </dgm:pt>
    <dgm:pt modelId="{31A6B2F0-E81B-4262-AC27-93793F55E59B}" type="pres">
      <dgm:prSet presAssocID="{4083FE37-871F-4024-8322-A071CB436D73}" presName="horz1" presStyleCnt="0"/>
      <dgm:spPr/>
    </dgm:pt>
    <dgm:pt modelId="{D2DE3CE3-D7E8-494D-BF61-E8DCD068B704}" type="pres">
      <dgm:prSet presAssocID="{4083FE37-871F-4024-8322-A071CB436D73}" presName="tx1" presStyleLbl="revTx" presStyleIdx="3" presStyleCnt="5" custScaleX="99995" custScaleY="164877"/>
      <dgm:spPr/>
    </dgm:pt>
    <dgm:pt modelId="{7C0E8964-4E69-4536-A033-9F54022A4B81}" type="pres">
      <dgm:prSet presAssocID="{4083FE37-871F-4024-8322-A071CB436D73}" presName="vert1" presStyleCnt="0"/>
      <dgm:spPr/>
    </dgm:pt>
    <dgm:pt modelId="{F70D7768-7A5D-DA49-9957-CB0B72BB9472}" type="pres">
      <dgm:prSet presAssocID="{925F2DD9-1420-0347-B6CA-A2EDF64BA9F0}" presName="thickLine" presStyleLbl="alignNode1" presStyleIdx="4" presStyleCnt="5"/>
      <dgm:spPr/>
    </dgm:pt>
    <dgm:pt modelId="{1227267A-E4CA-0E47-A1A1-41177A0FDF57}" type="pres">
      <dgm:prSet presAssocID="{925F2DD9-1420-0347-B6CA-A2EDF64BA9F0}" presName="horz1" presStyleCnt="0"/>
      <dgm:spPr/>
    </dgm:pt>
    <dgm:pt modelId="{1D6BAD83-C8D6-524A-9E07-7E26DBA4C821}" type="pres">
      <dgm:prSet presAssocID="{925F2DD9-1420-0347-B6CA-A2EDF64BA9F0}" presName="tx1" presStyleLbl="revTx" presStyleIdx="4" presStyleCnt="5"/>
      <dgm:spPr/>
    </dgm:pt>
    <dgm:pt modelId="{CC621D50-5276-7A41-88F0-B14AFABD839C}" type="pres">
      <dgm:prSet presAssocID="{925F2DD9-1420-0347-B6CA-A2EDF64BA9F0}" presName="vert1" presStyleCnt="0"/>
      <dgm:spPr/>
    </dgm:pt>
  </dgm:ptLst>
  <dgm:cxnLst>
    <dgm:cxn modelId="{C0A33009-1809-5644-B0AA-7AC6CAC11EF2}" type="presOf" srcId="{6D7F3921-973F-6246-B000-51A048824683}" destId="{FC87D482-AE30-DD4B-8379-CE0805EC9619}" srcOrd="0" destOrd="0" presId="urn:microsoft.com/office/officeart/2008/layout/LinedList"/>
    <dgm:cxn modelId="{CA8C0524-6BB4-5648-9A74-E7C56ACBE642}" srcId="{42D4EFA4-3F8B-4064-96EE-9B66D41B6F76}" destId="{6D7F3921-973F-6246-B000-51A048824683}" srcOrd="0" destOrd="0" parTransId="{9B08A8C9-16F8-8B4A-8E56-75A88772032F}" sibTransId="{FB767820-EA94-DC43-AA8C-DF1559096331}"/>
    <dgm:cxn modelId="{D66B802C-9757-4627-AA88-2B8A8EFFEFF5}" srcId="{42D4EFA4-3F8B-4064-96EE-9B66D41B6F76}" destId="{233AE9E4-2E5F-4545-9A81-2ED9F4B149FE}" srcOrd="2" destOrd="0" parTransId="{FA9DE5FF-E37C-47CA-9BAA-23756CC1F1A7}" sibTransId="{FE81F567-4009-4FFC-B753-A7A6A7057F12}"/>
    <dgm:cxn modelId="{591C2859-CBEA-4615-8763-1AFE1B40FB06}" srcId="{42D4EFA4-3F8B-4064-96EE-9B66D41B6F76}" destId="{4083FE37-871F-4024-8322-A071CB436D73}" srcOrd="3" destOrd="0" parTransId="{25472309-C9D5-4DBD-890A-71DA4DC0A44B}" sibTransId="{41CF869F-4571-476C-BA8F-51A940DD70A3}"/>
    <dgm:cxn modelId="{83420DA6-58C5-B04E-9F6D-E99F1632163B}" type="presOf" srcId="{925F2DD9-1420-0347-B6CA-A2EDF64BA9F0}" destId="{1D6BAD83-C8D6-524A-9E07-7E26DBA4C821}" srcOrd="0" destOrd="0" presId="urn:microsoft.com/office/officeart/2008/layout/LinedList"/>
    <dgm:cxn modelId="{A1E1D6B1-B574-4AA0-931A-C9C8BE914ADB}" srcId="{42D4EFA4-3F8B-4064-96EE-9B66D41B6F76}" destId="{E04E842C-EC8C-4FF0-A125-B3EE3485F381}" srcOrd="1" destOrd="0" parTransId="{35A72595-8750-4798-BF5A-412CB31907F6}" sibTransId="{D8C31778-A32E-4E44-9E50-828B48355AE0}"/>
    <dgm:cxn modelId="{3A4BC7B7-2460-5244-A88E-C71E248AA9A6}" type="presOf" srcId="{4083FE37-871F-4024-8322-A071CB436D73}" destId="{D2DE3CE3-D7E8-494D-BF61-E8DCD068B704}" srcOrd="0" destOrd="0" presId="urn:microsoft.com/office/officeart/2008/layout/LinedList"/>
    <dgm:cxn modelId="{81E521CF-E28A-4B81-92BE-365241C94805}" type="presOf" srcId="{42D4EFA4-3F8B-4064-96EE-9B66D41B6F76}" destId="{C23AF74D-01B8-42ED-86E2-6166A1F23391}" srcOrd="0" destOrd="0" presId="urn:microsoft.com/office/officeart/2008/layout/LinedList"/>
    <dgm:cxn modelId="{77F5DAE4-715C-2048-AE17-ED8E2A7109C8}" type="presOf" srcId="{E04E842C-EC8C-4FF0-A125-B3EE3485F381}" destId="{342AC36A-707D-49B8-AC62-F07DF1DFE9BB}" srcOrd="0" destOrd="0" presId="urn:microsoft.com/office/officeart/2008/layout/LinedList"/>
    <dgm:cxn modelId="{FCC614EE-BA92-5F40-9C60-5D141F64B709}" srcId="{42D4EFA4-3F8B-4064-96EE-9B66D41B6F76}" destId="{925F2DD9-1420-0347-B6CA-A2EDF64BA9F0}" srcOrd="4" destOrd="0" parTransId="{3A7FFA57-D5BB-7744-B6D2-90D93B035E50}" sibTransId="{66BE55DB-8398-0340-B20F-5CD38CE5DB89}"/>
    <dgm:cxn modelId="{EB55DAFE-D857-AD4A-9CC4-AF6650B0CAB4}" type="presOf" srcId="{233AE9E4-2E5F-4545-9A81-2ED9F4B149FE}" destId="{58CB5D68-3A32-41F1-9C2D-89C9E369306F}" srcOrd="0" destOrd="0" presId="urn:microsoft.com/office/officeart/2008/layout/LinedList"/>
    <dgm:cxn modelId="{D67CFBB7-4CB6-AA43-9E26-B40A6EFD82D2}" type="presParOf" srcId="{C23AF74D-01B8-42ED-86E2-6166A1F23391}" destId="{52984A1E-2357-0946-A10B-04FA85C428EA}" srcOrd="0" destOrd="0" presId="urn:microsoft.com/office/officeart/2008/layout/LinedList"/>
    <dgm:cxn modelId="{3712DDDE-831D-2940-A88E-349615D61AAB}" type="presParOf" srcId="{C23AF74D-01B8-42ED-86E2-6166A1F23391}" destId="{906ED500-C864-E04C-9495-A84AF04249B0}" srcOrd="1" destOrd="0" presId="urn:microsoft.com/office/officeart/2008/layout/LinedList"/>
    <dgm:cxn modelId="{12434FAE-1772-D841-957A-39C1B293D715}" type="presParOf" srcId="{906ED500-C864-E04C-9495-A84AF04249B0}" destId="{FC87D482-AE30-DD4B-8379-CE0805EC9619}" srcOrd="0" destOrd="0" presId="urn:microsoft.com/office/officeart/2008/layout/LinedList"/>
    <dgm:cxn modelId="{EBB37149-FA68-2B4E-B7FB-C08B4FB2B86C}" type="presParOf" srcId="{906ED500-C864-E04C-9495-A84AF04249B0}" destId="{AE355B87-CACE-654B-9F3F-EF14895545BA}" srcOrd="1" destOrd="0" presId="urn:microsoft.com/office/officeart/2008/layout/LinedList"/>
    <dgm:cxn modelId="{CA60A11C-9928-A148-BBBC-5FAF51F5DDDD}" type="presParOf" srcId="{C23AF74D-01B8-42ED-86E2-6166A1F23391}" destId="{11878733-803D-4160-8029-EC0EC2E38B62}" srcOrd="2" destOrd="0" presId="urn:microsoft.com/office/officeart/2008/layout/LinedList"/>
    <dgm:cxn modelId="{FE3BE82F-988A-CD4B-A5A5-64768D8BE9B6}" type="presParOf" srcId="{C23AF74D-01B8-42ED-86E2-6166A1F23391}" destId="{0FFB869C-879E-431B-8B60-EF19243B935A}" srcOrd="3" destOrd="0" presId="urn:microsoft.com/office/officeart/2008/layout/LinedList"/>
    <dgm:cxn modelId="{8CAC4D37-5C8F-8A44-A16B-01724776F206}" type="presParOf" srcId="{0FFB869C-879E-431B-8B60-EF19243B935A}" destId="{342AC36A-707D-49B8-AC62-F07DF1DFE9BB}" srcOrd="0" destOrd="0" presId="urn:microsoft.com/office/officeart/2008/layout/LinedList"/>
    <dgm:cxn modelId="{80A0BAFF-3F61-434D-B038-741A7EC1D0F3}" type="presParOf" srcId="{0FFB869C-879E-431B-8B60-EF19243B935A}" destId="{A57D4A39-0285-411F-82F7-407C1587A7F4}" srcOrd="1" destOrd="0" presId="urn:microsoft.com/office/officeart/2008/layout/LinedList"/>
    <dgm:cxn modelId="{56810101-0ED2-B24B-9836-03C34E776C3D}" type="presParOf" srcId="{C23AF74D-01B8-42ED-86E2-6166A1F23391}" destId="{F55315D1-2A66-4748-812D-81D1853EDD4F}" srcOrd="4" destOrd="0" presId="urn:microsoft.com/office/officeart/2008/layout/LinedList"/>
    <dgm:cxn modelId="{3EDD5609-EE68-C240-A6E9-14119F441F64}" type="presParOf" srcId="{C23AF74D-01B8-42ED-86E2-6166A1F23391}" destId="{C335488C-61B6-438B-B8D0-49640F46E85C}" srcOrd="5" destOrd="0" presId="urn:microsoft.com/office/officeart/2008/layout/LinedList"/>
    <dgm:cxn modelId="{59B474F3-CB10-324D-81AB-832945ED44F7}" type="presParOf" srcId="{C335488C-61B6-438B-B8D0-49640F46E85C}" destId="{58CB5D68-3A32-41F1-9C2D-89C9E369306F}" srcOrd="0" destOrd="0" presId="urn:microsoft.com/office/officeart/2008/layout/LinedList"/>
    <dgm:cxn modelId="{60DE302B-F6AC-A44F-849F-0A9638F7111C}" type="presParOf" srcId="{C335488C-61B6-438B-B8D0-49640F46E85C}" destId="{50581E15-B1C5-42A2-A346-82E4ADCA0E8D}" srcOrd="1" destOrd="0" presId="urn:microsoft.com/office/officeart/2008/layout/LinedList"/>
    <dgm:cxn modelId="{1A8015A9-E922-514B-8831-930C1DA4BE21}" type="presParOf" srcId="{C23AF74D-01B8-42ED-86E2-6166A1F23391}" destId="{D1B42423-A165-47EA-9B11-E88C51B0DA14}" srcOrd="6" destOrd="0" presId="urn:microsoft.com/office/officeart/2008/layout/LinedList"/>
    <dgm:cxn modelId="{BE1E7E08-193F-CC49-841F-450B6D5ACAA5}" type="presParOf" srcId="{C23AF74D-01B8-42ED-86E2-6166A1F23391}" destId="{31A6B2F0-E81B-4262-AC27-93793F55E59B}" srcOrd="7" destOrd="0" presId="urn:microsoft.com/office/officeart/2008/layout/LinedList"/>
    <dgm:cxn modelId="{2E907D60-A294-5044-AAE8-853B17783730}" type="presParOf" srcId="{31A6B2F0-E81B-4262-AC27-93793F55E59B}" destId="{D2DE3CE3-D7E8-494D-BF61-E8DCD068B704}" srcOrd="0" destOrd="0" presId="urn:microsoft.com/office/officeart/2008/layout/LinedList"/>
    <dgm:cxn modelId="{783874CD-2EEE-8C4D-B817-5336EFA87CA8}" type="presParOf" srcId="{31A6B2F0-E81B-4262-AC27-93793F55E59B}" destId="{7C0E8964-4E69-4536-A033-9F54022A4B81}" srcOrd="1" destOrd="0" presId="urn:microsoft.com/office/officeart/2008/layout/LinedList"/>
    <dgm:cxn modelId="{082CE4DE-403D-5349-9B5D-5E4129E6D75D}" type="presParOf" srcId="{C23AF74D-01B8-42ED-86E2-6166A1F23391}" destId="{F70D7768-7A5D-DA49-9957-CB0B72BB9472}" srcOrd="8" destOrd="0" presId="urn:microsoft.com/office/officeart/2008/layout/LinedList"/>
    <dgm:cxn modelId="{0608EE75-B243-CD48-9DC7-6B95F0BDC5BD}" type="presParOf" srcId="{C23AF74D-01B8-42ED-86E2-6166A1F23391}" destId="{1227267A-E4CA-0E47-A1A1-41177A0FDF57}" srcOrd="9" destOrd="0" presId="urn:microsoft.com/office/officeart/2008/layout/LinedList"/>
    <dgm:cxn modelId="{23AD79CC-3115-E842-9FB5-9E208BAA3DE0}" type="presParOf" srcId="{1227267A-E4CA-0E47-A1A1-41177A0FDF57}" destId="{1D6BAD83-C8D6-524A-9E07-7E26DBA4C821}" srcOrd="0" destOrd="0" presId="urn:microsoft.com/office/officeart/2008/layout/LinedList"/>
    <dgm:cxn modelId="{66FF5955-64D1-2D48-9563-55FD01C567ED}" type="presParOf" srcId="{1227267A-E4CA-0E47-A1A1-41177A0FDF57}" destId="{CC621D50-5276-7A41-88F0-B14AFABD839C}" srcOrd="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84A1E-2357-0946-A10B-04FA85C428EA}">
      <dsp:nvSpPr>
        <dsp:cNvPr id="0" name=""/>
        <dsp:cNvSpPr/>
      </dsp:nvSpPr>
      <dsp:spPr>
        <a:xfrm>
          <a:off x="0" y="2805"/>
          <a:ext cx="102971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7D482-AE30-DD4B-8379-CE0805EC9619}">
      <dsp:nvSpPr>
        <dsp:cNvPr id="0" name=""/>
        <dsp:cNvSpPr/>
      </dsp:nvSpPr>
      <dsp:spPr>
        <a:xfrm>
          <a:off x="0" y="2805"/>
          <a:ext cx="10297163" cy="618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>
              <a:solidFill>
                <a:srgbClr val="00487E"/>
              </a:solidFill>
              <a:latin typeface="+mn-lt"/>
              <a:ea typeface="+mn-ea"/>
              <a:cs typeface="Arial" panose="020B0604020202020204" pitchFamily="34" charset="0"/>
            </a:rPr>
            <a:t>CLEAR</a:t>
          </a:r>
          <a:r>
            <a:rPr lang="en-GB" sz="2400" b="0" i="0" kern="1200" dirty="0">
              <a:latin typeface="+mn-lt"/>
            </a:rPr>
            <a:t> description of Roles &amp; Responsibilities.</a:t>
          </a:r>
        </a:p>
      </dsp:txBody>
      <dsp:txXfrm>
        <a:off x="0" y="2805"/>
        <a:ext cx="10297163" cy="618806"/>
      </dsp:txXfrm>
    </dsp:sp>
    <dsp:sp modelId="{11878733-803D-4160-8029-EC0EC2E38B62}">
      <dsp:nvSpPr>
        <dsp:cNvPr id="0" name=""/>
        <dsp:cNvSpPr/>
      </dsp:nvSpPr>
      <dsp:spPr>
        <a:xfrm>
          <a:off x="0" y="621611"/>
          <a:ext cx="102971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AC36A-707D-49B8-AC62-F07DF1DFE9BB}">
      <dsp:nvSpPr>
        <dsp:cNvPr id="0" name=""/>
        <dsp:cNvSpPr/>
      </dsp:nvSpPr>
      <dsp:spPr>
        <a:xfrm>
          <a:off x="0" y="621611"/>
          <a:ext cx="10287107" cy="1128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00487E"/>
              </a:solidFill>
              <a:latin typeface="+mn-lt"/>
              <a:ea typeface="+mn-ea"/>
              <a:cs typeface="Arial" panose="020B0604020202020204" pitchFamily="34" charset="0"/>
            </a:rPr>
            <a:t>Event Detection &amp; Emergency Level Determination </a:t>
          </a:r>
          <a:r>
            <a:rPr lang="en-US" sz="2400" b="0" i="0" kern="1200" dirty="0">
              <a:latin typeface="+mn-lt"/>
              <a:cs typeface="Arial" panose="020B0604020202020204" pitchFamily="34" charset="0"/>
            </a:rPr>
            <a:t>– Assessment of the situation to determine the level of threat.</a:t>
          </a:r>
        </a:p>
      </dsp:txBody>
      <dsp:txXfrm>
        <a:off x="0" y="621611"/>
        <a:ext cx="10287107" cy="1128026"/>
      </dsp:txXfrm>
    </dsp:sp>
    <dsp:sp modelId="{F55315D1-2A66-4748-812D-81D1853EDD4F}">
      <dsp:nvSpPr>
        <dsp:cNvPr id="0" name=""/>
        <dsp:cNvSpPr/>
      </dsp:nvSpPr>
      <dsp:spPr>
        <a:xfrm>
          <a:off x="0" y="1749638"/>
          <a:ext cx="102971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B5D68-3A32-41F1-9C2D-89C9E369306F}">
      <dsp:nvSpPr>
        <dsp:cNvPr id="0" name=""/>
        <dsp:cNvSpPr/>
      </dsp:nvSpPr>
      <dsp:spPr>
        <a:xfrm>
          <a:off x="0" y="1749638"/>
          <a:ext cx="10297163" cy="605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rgbClr val="00487E"/>
              </a:solidFill>
              <a:latin typeface="Aptos"/>
              <a:ea typeface="+mn-ea"/>
              <a:cs typeface="Arial" panose="020B0604020202020204" pitchFamily="34" charset="0"/>
            </a:rPr>
            <a:t>Notification</a:t>
          </a:r>
          <a:r>
            <a:rPr lang="en-US" sz="2400" b="0" i="0" kern="1200" dirty="0">
              <a:latin typeface="+mn-lt"/>
              <a:cs typeface="Arial" panose="020B0604020202020204" pitchFamily="34" charset="0"/>
            </a:rPr>
            <a:t> – All concerned</a:t>
          </a:r>
        </a:p>
      </dsp:txBody>
      <dsp:txXfrm>
        <a:off x="0" y="1749638"/>
        <a:ext cx="10297163" cy="605712"/>
      </dsp:txXfrm>
    </dsp:sp>
    <dsp:sp modelId="{D1B42423-A165-47EA-9B11-E88C51B0DA14}">
      <dsp:nvSpPr>
        <dsp:cNvPr id="0" name=""/>
        <dsp:cNvSpPr/>
      </dsp:nvSpPr>
      <dsp:spPr>
        <a:xfrm>
          <a:off x="0" y="2355350"/>
          <a:ext cx="102971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E3CE3-D7E8-494D-BF61-E8DCD068B704}">
      <dsp:nvSpPr>
        <dsp:cNvPr id="0" name=""/>
        <dsp:cNvSpPr/>
      </dsp:nvSpPr>
      <dsp:spPr>
        <a:xfrm>
          <a:off x="0" y="2355350"/>
          <a:ext cx="10286592" cy="1210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IN" sz="2400" b="0" i="0" kern="1200" dirty="0">
              <a:latin typeface="+mn-lt"/>
            </a:rPr>
            <a:t>Actions – </a:t>
          </a:r>
          <a:r>
            <a:rPr lang="en-IN" sz="2400" b="1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REMEDIAL</a:t>
          </a:r>
          <a:r>
            <a:rPr lang="en-IN" sz="2400" b="0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IN" sz="2400" b="0" i="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(Save the dam)</a:t>
          </a:r>
          <a:endParaRPr lang="en-IN" sz="2400" b="0" i="0" kern="1200" dirty="0">
            <a:solidFill>
              <a:schemeClr val="tx1"/>
            </a:solidFill>
            <a:latin typeface="+mn-lt"/>
          </a:endParaRP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0" i="0" kern="1200" dirty="0">
              <a:latin typeface="+mn-lt"/>
              <a:cs typeface="Arial" panose="020B0604020202020204" pitchFamily="34" charset="0"/>
            </a:rPr>
            <a:t>                 </a:t>
          </a:r>
          <a:r>
            <a:rPr lang="en-IN" sz="2400" b="0" i="0" kern="1200" dirty="0">
              <a:latin typeface="+mn-lt"/>
            </a:rPr>
            <a:t>– </a:t>
          </a:r>
          <a:r>
            <a:rPr lang="en-IN" sz="2400" b="1" i="0" kern="1200" dirty="0">
              <a:solidFill>
                <a:srgbClr val="00487E"/>
              </a:solidFill>
              <a:latin typeface="+mn-lt"/>
              <a:cs typeface="Arial" panose="020B0604020202020204" pitchFamily="34" charset="0"/>
            </a:rPr>
            <a:t>EVACUATION </a:t>
          </a:r>
          <a:r>
            <a:rPr lang="en-IN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Arial" panose="020B0604020202020204" pitchFamily="34" charset="0"/>
            </a:rPr>
            <a:t>(for the possible inundated area)</a:t>
          </a:r>
          <a:endParaRPr lang="en-US" sz="2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>
        <a:off x="0" y="2355350"/>
        <a:ext cx="10286592" cy="1210844"/>
      </dsp:txXfrm>
    </dsp:sp>
    <dsp:sp modelId="{F70D7768-7A5D-DA49-9957-CB0B72BB9472}">
      <dsp:nvSpPr>
        <dsp:cNvPr id="0" name=""/>
        <dsp:cNvSpPr/>
      </dsp:nvSpPr>
      <dsp:spPr>
        <a:xfrm>
          <a:off x="0" y="3566195"/>
          <a:ext cx="102971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BAD83-C8D6-524A-9E07-7E26DBA4C821}">
      <dsp:nvSpPr>
        <dsp:cNvPr id="0" name=""/>
        <dsp:cNvSpPr/>
      </dsp:nvSpPr>
      <dsp:spPr>
        <a:xfrm>
          <a:off x="0" y="3566195"/>
          <a:ext cx="10297163" cy="734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400" b="1" i="0" kern="1200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rPr>
            <a:t>SIMPLICITY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Arial" panose="020B0604020202020204" pitchFamily="34" charset="0"/>
            </a:rPr>
            <a:t> of Document</a:t>
          </a:r>
        </a:p>
      </dsp:txBody>
      <dsp:txXfrm>
        <a:off x="0" y="3566195"/>
        <a:ext cx="10297163" cy="734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EA277-AE9E-DC34-8714-3F7BC1A3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0E05A-7A4B-2FC8-A1F6-22F478573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364C7-75BD-9DD6-0811-430246EC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EAAD6-E333-3D8F-52C3-07770EE8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C37-1068-125E-6AC6-E42C9118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007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FFFC-921B-44C1-0158-297250AE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4841-03B4-1002-F459-91B553DCB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1C1C9D3E-B41D-0B6A-6E43-1B8B5403859B}"/>
              </a:ext>
            </a:extLst>
          </p:cNvPr>
          <p:cNvSpPr txBox="1"/>
          <p:nvPr userDrawn="1"/>
        </p:nvSpPr>
        <p:spPr>
          <a:xfrm>
            <a:off x="0" y="6492875"/>
            <a:ext cx="1094629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ICOLD 2024 – 92</a:t>
            </a:r>
            <a:r>
              <a:rPr lang="en-US" baseline="30000" dirty="0">
                <a:solidFill>
                  <a:srgbClr val="FFFF00"/>
                </a:solidFill>
              </a:rPr>
              <a:t>nd</a:t>
            </a:r>
            <a:r>
              <a:rPr lang="en-US" dirty="0">
                <a:solidFill>
                  <a:srgbClr val="FFFF00"/>
                </a:solidFill>
              </a:rPr>
              <a:t> Annual Meeting – Symposium – Dams for People, Water, Environment &amp; Development </a:t>
            </a:r>
          </a:p>
        </p:txBody>
      </p:sp>
    </p:spTree>
    <p:extLst>
      <p:ext uri="{BB962C8B-B14F-4D97-AF65-F5344CB8AC3E}">
        <p14:creationId xmlns:p14="http://schemas.microsoft.com/office/powerpoint/2010/main" val="385317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2173B-E351-2795-FD07-B70D7634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E6393-EC4C-B7D9-8272-8667FCC0F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F3BBE-451A-2E24-BBB7-E6F426566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9A983A-F2FB-4630-A74E-ED4791962389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FD2FB-6A7F-E428-1927-A7FD72A20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B802C-F64A-B303-AD6F-AA56F2F0A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790427-CFEB-45BA-9E7D-CB5AFB878D6D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DD851C-6DEC-CC98-415D-1B69812C6B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22" y="365125"/>
            <a:ext cx="1064180" cy="1064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C90E63-D558-7842-2DE8-BF8A7AE3A4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12" y="5779810"/>
            <a:ext cx="1064180" cy="10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over with white text&#10;&#10;Description automatically generated">
            <a:extLst>
              <a:ext uri="{FF2B5EF4-FFF2-40B4-BE49-F238E27FC236}">
                <a16:creationId xmlns:a16="http://schemas.microsoft.com/office/drawing/2014/main" id="{2CD6E75C-8031-E682-4265-F032FD9C5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55E17C-310A-CEC4-FAAA-532CD14C1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475" y="2831689"/>
            <a:ext cx="10182225" cy="1582841"/>
          </a:xfrm>
          <a:effectLst>
            <a:glow rad="139700"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</a:rPr>
              <a:t>Development and implementation of EAP for Tilaiya Dam - A Case Study</a:t>
            </a:r>
            <a:endParaRPr lang="en-IN" sz="4400" dirty="0">
              <a:solidFill>
                <a:schemeClr val="bg1">
                  <a:lumMod val="85000"/>
                </a:schemeClr>
              </a:solidFill>
              <a:effectLst>
                <a:glow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FFC3A-9B7A-824F-8587-AC91D3648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5966"/>
            <a:ext cx="9144000" cy="1086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ABHISHEK SHUKLA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DAMODAR VALLEY CORPORATION, INDIA</a:t>
            </a:r>
          </a:p>
        </p:txBody>
      </p:sp>
    </p:spTree>
    <p:extLst>
      <p:ext uri="{BB962C8B-B14F-4D97-AF65-F5344CB8AC3E}">
        <p14:creationId xmlns:p14="http://schemas.microsoft.com/office/powerpoint/2010/main" val="26178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Consequence Estimation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0578B-E795-4B9E-0D4A-225015514B9E}"/>
              </a:ext>
            </a:extLst>
          </p:cNvPr>
          <p:cNvSpPr/>
          <p:nvPr/>
        </p:nvSpPr>
        <p:spPr>
          <a:xfrm>
            <a:off x="962025" y="1441296"/>
            <a:ext cx="10391775" cy="473090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Release corresponding to </a:t>
            </a:r>
            <a:r>
              <a:rPr lang="en-GB" sz="2200" dirty="0">
                <a:solidFill>
                  <a:srgbClr val="186E9A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Historical maximum inflow - BASELINE</a:t>
            </a:r>
            <a:endParaRPr lang="en-IN" sz="2200" dirty="0">
              <a:solidFill>
                <a:srgbClr val="186E9A"/>
              </a:solidFill>
              <a:effectLst/>
              <a:latin typeface="Aptos" panose="020B0004020202020204" pitchFamily="34" charset="0"/>
              <a:ea typeface="Garamond" panose="02020404030301010803" pitchFamily="18" charset="0"/>
            </a:endParaRP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2200" dirty="0">
                <a:solidFill>
                  <a:srgbClr val="186E9A"/>
                </a:solidFill>
                <a:latin typeface="Aptos" panose="020B0004020202020204" pitchFamily="34" charset="0"/>
              </a:rPr>
              <a:t>Large-controlled release from dam without dam failure </a:t>
            </a: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– this corresponds to release from the dam corresponding to the </a:t>
            </a:r>
            <a:r>
              <a:rPr lang="en-GB" sz="2200" dirty="0">
                <a:solidFill>
                  <a:srgbClr val="186E9A"/>
                </a:solidFill>
                <a:latin typeface="Aptos" panose="020B0004020202020204" pitchFamily="34" charset="0"/>
              </a:rPr>
              <a:t>Design flood inflow</a:t>
            </a: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, as per the existing flood operation guideline of Tilaiya dam.</a:t>
            </a:r>
            <a:endParaRPr lang="en-IN" sz="2200" dirty="0">
              <a:solidFill>
                <a:srgbClr val="000000"/>
              </a:solidFill>
              <a:effectLst/>
              <a:latin typeface="Aptos" panose="020B0004020202020204" pitchFamily="34" charset="0"/>
              <a:ea typeface="Garamond" panose="02020404030301010803" pitchFamily="18" charset="0"/>
            </a:endParaRP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A </a:t>
            </a:r>
            <a:r>
              <a:rPr lang="en-GB" sz="2200" dirty="0">
                <a:solidFill>
                  <a:srgbClr val="186E9A"/>
                </a:solidFill>
                <a:latin typeface="Aptos" panose="020B0004020202020204" pitchFamily="34" charset="0"/>
              </a:rPr>
              <a:t>non-flood dam failure caused by any external loading </a:t>
            </a: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with the reservoir at top of conservation level (i.e. at 1210’ or 368.81 m) leading to breaching and uncontrolled release of impounded water.</a:t>
            </a:r>
            <a:endParaRPr lang="en-IN" sz="2200" dirty="0">
              <a:solidFill>
                <a:srgbClr val="000000"/>
              </a:solidFill>
              <a:effectLst/>
              <a:latin typeface="Aptos" panose="020B0004020202020204" pitchFamily="34" charset="0"/>
              <a:ea typeface="Garamond" panose="02020404030301010803" pitchFamily="18" charset="0"/>
            </a:endParaRP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2200" dirty="0">
                <a:solidFill>
                  <a:srgbClr val="186E9A"/>
                </a:solidFill>
                <a:latin typeface="Aptos" panose="020B0004020202020204" pitchFamily="34" charset="0"/>
              </a:rPr>
              <a:t>Dam failure during large inflow </a:t>
            </a: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(corresponding to Design flood Inflow) under gate operation scenario as per the existing flood operation guideline of Tilaiya dam, once reservoir level crosses FRL, i.e. 1222’ or 372.46 m, </a:t>
            </a:r>
            <a:r>
              <a:rPr lang="en-GB" sz="22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leading to breaching and uncontrolled release of impounded water</a:t>
            </a:r>
            <a:r>
              <a:rPr lang="en-GB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. – </a:t>
            </a:r>
            <a:r>
              <a:rPr lang="en-GB" sz="22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Garamond" panose="02020404030301010803" pitchFamily="18" charset="0"/>
              </a:rPr>
              <a:t>WORST CASE SCENARIO</a:t>
            </a:r>
            <a:endParaRPr lang="en-IN" sz="2200" dirty="0">
              <a:solidFill>
                <a:srgbClr val="000000"/>
              </a:solidFill>
              <a:effectLst/>
              <a:latin typeface="Aptos" panose="020B0004020202020204" pitchFamily="34" charset="0"/>
              <a:ea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880DF-765F-ACD8-EB7E-AB31BBFF7041}"/>
              </a:ext>
            </a:extLst>
          </p:cNvPr>
          <p:cNvSpPr txBox="1">
            <a:spLocks/>
          </p:cNvSpPr>
          <p:nvPr/>
        </p:nvSpPr>
        <p:spPr>
          <a:xfrm>
            <a:off x="4328161" y="1423027"/>
            <a:ext cx="7025639" cy="493332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IN" sz="2200" dirty="0"/>
              <a:t>The guidelines recommends using </a:t>
            </a:r>
            <a:r>
              <a:rPr lang="en-IN" sz="2200" b="1" dirty="0"/>
              <a:t>Inundation maps </a:t>
            </a:r>
            <a:r>
              <a:rPr lang="en-IN" sz="2200" dirty="0"/>
              <a:t>for evacuation planning. 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IN" sz="2200" dirty="0"/>
              <a:t>During a dam breach simulations, </a:t>
            </a:r>
            <a:r>
              <a:rPr lang="en-IN" sz="2200" b="1" dirty="0"/>
              <a:t>multiple inundation maps</a:t>
            </a:r>
            <a:r>
              <a:rPr lang="en-IN" sz="2200" dirty="0"/>
              <a:t> are prepared giving information like:</a:t>
            </a:r>
          </a:p>
          <a:p>
            <a:pPr marL="808038" indent="-220663" algn="just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IN" sz="2200" b="1" dirty="0"/>
              <a:t>time</a:t>
            </a:r>
            <a:r>
              <a:rPr lang="en-IN" sz="2200" dirty="0"/>
              <a:t> of arrival of flood waves</a:t>
            </a:r>
          </a:p>
          <a:p>
            <a:pPr marL="808038" indent="-220663" algn="just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IN" sz="2200" b="1" dirty="0"/>
              <a:t>velocity</a:t>
            </a:r>
            <a:r>
              <a:rPr lang="en-IN" sz="2200" dirty="0"/>
              <a:t> of the flood wave, </a:t>
            </a:r>
          </a:p>
          <a:p>
            <a:pPr marL="808038" indent="-220663" algn="just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IN" sz="2200" b="1" dirty="0"/>
              <a:t>depth</a:t>
            </a:r>
            <a:r>
              <a:rPr lang="en-IN" sz="2200" dirty="0"/>
              <a:t> of flood, etc. 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IN" sz="2200" dirty="0"/>
              <a:t>Since, the responsibility for evacuation lies with the Disaster Management Authorities (DMAs), simply sharing the inundation maps may not serve the purpose of EAP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9B738-9984-2DD3-15C7-D20FB1B2D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8" y="1423027"/>
            <a:ext cx="3305537" cy="473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6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Flood Hazard Mapping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B20CB5-A12D-E0DA-A98E-566E798E9A54}"/>
              </a:ext>
            </a:extLst>
          </p:cNvPr>
          <p:cNvGrpSpPr/>
          <p:nvPr/>
        </p:nvGrpSpPr>
        <p:grpSpPr>
          <a:xfrm>
            <a:off x="1068427" y="1622165"/>
            <a:ext cx="8950887" cy="895949"/>
            <a:chOff x="1117672" y="2057130"/>
            <a:chExt cx="8950887" cy="895949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DD88B228-95CD-A5AB-D4AF-1330DB3E6222}"/>
                </a:ext>
              </a:extLst>
            </p:cNvPr>
            <p:cNvSpPr/>
            <p:nvPr/>
          </p:nvSpPr>
          <p:spPr>
            <a:xfrm>
              <a:off x="4601029" y="2085582"/>
              <a:ext cx="5467530" cy="360000"/>
            </a:xfrm>
            <a:custGeom>
              <a:avLst/>
              <a:gdLst>
                <a:gd name="connsiteX0" fmla="*/ 0 w 5552178"/>
                <a:gd name="connsiteY0" fmla="*/ 91944 h 551655"/>
                <a:gd name="connsiteX1" fmla="*/ 91944 w 5552178"/>
                <a:gd name="connsiteY1" fmla="*/ 0 h 551655"/>
                <a:gd name="connsiteX2" fmla="*/ 5460234 w 5552178"/>
                <a:gd name="connsiteY2" fmla="*/ 0 h 551655"/>
                <a:gd name="connsiteX3" fmla="*/ 5552178 w 5552178"/>
                <a:gd name="connsiteY3" fmla="*/ 91944 h 551655"/>
                <a:gd name="connsiteX4" fmla="*/ 5552178 w 5552178"/>
                <a:gd name="connsiteY4" fmla="*/ 459711 h 551655"/>
                <a:gd name="connsiteX5" fmla="*/ 5460234 w 5552178"/>
                <a:gd name="connsiteY5" fmla="*/ 551655 h 551655"/>
                <a:gd name="connsiteX6" fmla="*/ 91944 w 5552178"/>
                <a:gd name="connsiteY6" fmla="*/ 551655 h 551655"/>
                <a:gd name="connsiteX7" fmla="*/ 0 w 5552178"/>
                <a:gd name="connsiteY7" fmla="*/ 459711 h 551655"/>
                <a:gd name="connsiteX8" fmla="*/ 0 w 5552178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2178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5460234" y="0"/>
                  </a:lnTo>
                  <a:cubicBezTo>
                    <a:pt x="5511013" y="0"/>
                    <a:pt x="5552178" y="41165"/>
                    <a:pt x="5552178" y="91944"/>
                  </a:cubicBezTo>
                  <a:lnTo>
                    <a:pt x="5552178" y="459711"/>
                  </a:lnTo>
                  <a:cubicBezTo>
                    <a:pt x="5552178" y="510490"/>
                    <a:pt x="5511013" y="551655"/>
                    <a:pt x="5460234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5920" tIns="85920" rIns="85920" bIns="85920" numCol="1" spcCol="1270" anchor="ctr" anchorCtr="0">
              <a:noAutofit/>
            </a:bodyPr>
            <a:lstStyle/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HECRAS (2D Unsteady Flow)</a:t>
              </a: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0F278EB6-D1BA-4467-815B-7331EBB610CA}"/>
                </a:ext>
              </a:extLst>
            </p:cNvPr>
            <p:cNvSpPr/>
            <p:nvPr/>
          </p:nvSpPr>
          <p:spPr>
            <a:xfrm>
              <a:off x="4601029" y="2525568"/>
              <a:ext cx="5467530" cy="360000"/>
            </a:xfrm>
            <a:custGeom>
              <a:avLst/>
              <a:gdLst>
                <a:gd name="connsiteX0" fmla="*/ 0 w 5552178"/>
                <a:gd name="connsiteY0" fmla="*/ 91944 h 551655"/>
                <a:gd name="connsiteX1" fmla="*/ 91944 w 5552178"/>
                <a:gd name="connsiteY1" fmla="*/ 0 h 551655"/>
                <a:gd name="connsiteX2" fmla="*/ 5460234 w 5552178"/>
                <a:gd name="connsiteY2" fmla="*/ 0 h 551655"/>
                <a:gd name="connsiteX3" fmla="*/ 5552178 w 5552178"/>
                <a:gd name="connsiteY3" fmla="*/ 91944 h 551655"/>
                <a:gd name="connsiteX4" fmla="*/ 5552178 w 5552178"/>
                <a:gd name="connsiteY4" fmla="*/ 459711 h 551655"/>
                <a:gd name="connsiteX5" fmla="*/ 5460234 w 5552178"/>
                <a:gd name="connsiteY5" fmla="*/ 551655 h 551655"/>
                <a:gd name="connsiteX6" fmla="*/ 91944 w 5552178"/>
                <a:gd name="connsiteY6" fmla="*/ 551655 h 551655"/>
                <a:gd name="connsiteX7" fmla="*/ 0 w 5552178"/>
                <a:gd name="connsiteY7" fmla="*/ 459711 h 551655"/>
                <a:gd name="connsiteX8" fmla="*/ 0 w 5552178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2178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5460234" y="0"/>
                  </a:lnTo>
                  <a:cubicBezTo>
                    <a:pt x="5511013" y="0"/>
                    <a:pt x="5552178" y="41165"/>
                    <a:pt x="5552178" y="91944"/>
                  </a:cubicBezTo>
                  <a:lnTo>
                    <a:pt x="5552178" y="459711"/>
                  </a:lnTo>
                  <a:cubicBezTo>
                    <a:pt x="5552178" y="510490"/>
                    <a:pt x="5511013" y="551655"/>
                    <a:pt x="5460234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85920" tIns="85920" rIns="85920" bIns="85920" numCol="1" spcCol="1270" anchor="ctr" anchorCtr="0">
              <a:noAutofit/>
            </a:bodyPr>
            <a:lstStyle/>
            <a:p>
              <a:pPr defTabSz="7667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QGIS, Google Earth Pro</a:t>
              </a: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4CBFAC45-E3BB-FD3E-5CC7-15C5025A185C}"/>
                </a:ext>
              </a:extLst>
            </p:cNvPr>
            <p:cNvSpPr/>
            <p:nvPr/>
          </p:nvSpPr>
          <p:spPr>
            <a:xfrm>
              <a:off x="1117672" y="2057130"/>
              <a:ext cx="1800133" cy="895949"/>
            </a:xfrm>
            <a:custGeom>
              <a:avLst/>
              <a:gdLst>
                <a:gd name="connsiteX0" fmla="*/ 0 w 1870697"/>
                <a:gd name="connsiteY0" fmla="*/ 202804 h 1216800"/>
                <a:gd name="connsiteX1" fmla="*/ 202804 w 1870697"/>
                <a:gd name="connsiteY1" fmla="*/ 0 h 1216800"/>
                <a:gd name="connsiteX2" fmla="*/ 1667893 w 1870697"/>
                <a:gd name="connsiteY2" fmla="*/ 0 h 1216800"/>
                <a:gd name="connsiteX3" fmla="*/ 1870697 w 1870697"/>
                <a:gd name="connsiteY3" fmla="*/ 202804 h 1216800"/>
                <a:gd name="connsiteX4" fmla="*/ 1870697 w 1870697"/>
                <a:gd name="connsiteY4" fmla="*/ 1013996 h 1216800"/>
                <a:gd name="connsiteX5" fmla="*/ 1667893 w 1870697"/>
                <a:gd name="connsiteY5" fmla="*/ 1216800 h 1216800"/>
                <a:gd name="connsiteX6" fmla="*/ 202804 w 1870697"/>
                <a:gd name="connsiteY6" fmla="*/ 1216800 h 1216800"/>
                <a:gd name="connsiteX7" fmla="*/ 0 w 1870697"/>
                <a:gd name="connsiteY7" fmla="*/ 1013996 h 1216800"/>
                <a:gd name="connsiteX8" fmla="*/ 0 w 1870697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697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1667893" y="0"/>
                  </a:lnTo>
                  <a:cubicBezTo>
                    <a:pt x="1779899" y="0"/>
                    <a:pt x="1870697" y="90798"/>
                    <a:pt x="1870697" y="202804"/>
                  </a:cubicBezTo>
                  <a:lnTo>
                    <a:pt x="1870697" y="1013996"/>
                  </a:lnTo>
                  <a:cubicBezTo>
                    <a:pt x="1870697" y="1126002"/>
                    <a:pt x="1779899" y="1216800"/>
                    <a:pt x="1667893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844" tIns="118844" rIns="118844" bIns="118844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200" b="1" dirty="0">
                  <a:solidFill>
                    <a:schemeClr val="accent1">
                      <a:lumMod val="50000"/>
                    </a:schemeClr>
                  </a:solidFill>
                  <a:latin typeface="Amasis MT Pro" panose="02040504050005020304" pitchFamily="18" charset="77"/>
                </a:rPr>
                <a:t>Tools used</a:t>
              </a:r>
            </a:p>
          </p:txBody>
        </p:sp>
        <p:sp>
          <p:nvSpPr>
            <p:cNvPr id="10" name="Right Arrow 16">
              <a:extLst>
                <a:ext uri="{FF2B5EF4-FFF2-40B4-BE49-F238E27FC236}">
                  <a16:creationId xmlns:a16="http://schemas.microsoft.com/office/drawing/2014/main" id="{84105405-E47A-1B1A-9E7C-7B5A81DB46C6}"/>
                </a:ext>
              </a:extLst>
            </p:cNvPr>
            <p:cNvSpPr/>
            <p:nvPr/>
          </p:nvSpPr>
          <p:spPr>
            <a:xfrm>
              <a:off x="3544295" y="2415791"/>
              <a:ext cx="430244" cy="178626"/>
            </a:xfrm>
            <a:prstGeom prst="rightArrow">
              <a:avLst>
                <a:gd name="adj1" fmla="val 50000"/>
                <a:gd name="adj2" fmla="val 96072"/>
              </a:avLst>
            </a:prstGeom>
            <a:solidFill>
              <a:srgbClr val="1F4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masis MT Pro" panose="020405040500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B58C24-99B3-B28B-1968-77AAFB1C30E8}"/>
              </a:ext>
            </a:extLst>
          </p:cNvPr>
          <p:cNvGrpSpPr/>
          <p:nvPr/>
        </p:nvGrpSpPr>
        <p:grpSpPr>
          <a:xfrm>
            <a:off x="1067783" y="2738605"/>
            <a:ext cx="8951532" cy="3194733"/>
            <a:chOff x="1117028" y="3122770"/>
            <a:chExt cx="8951532" cy="3194733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2920C330-36BB-F7BC-74AD-9B2A5B66688C}"/>
                </a:ext>
              </a:extLst>
            </p:cNvPr>
            <p:cNvSpPr/>
            <p:nvPr/>
          </p:nvSpPr>
          <p:spPr>
            <a:xfrm>
              <a:off x="1117028" y="4017912"/>
              <a:ext cx="1941199" cy="875882"/>
            </a:xfrm>
            <a:custGeom>
              <a:avLst/>
              <a:gdLst>
                <a:gd name="connsiteX0" fmla="*/ 0 w 1870697"/>
                <a:gd name="connsiteY0" fmla="*/ 202804 h 1216800"/>
                <a:gd name="connsiteX1" fmla="*/ 202804 w 1870697"/>
                <a:gd name="connsiteY1" fmla="*/ 0 h 1216800"/>
                <a:gd name="connsiteX2" fmla="*/ 1667893 w 1870697"/>
                <a:gd name="connsiteY2" fmla="*/ 0 h 1216800"/>
                <a:gd name="connsiteX3" fmla="*/ 1870697 w 1870697"/>
                <a:gd name="connsiteY3" fmla="*/ 202804 h 1216800"/>
                <a:gd name="connsiteX4" fmla="*/ 1870697 w 1870697"/>
                <a:gd name="connsiteY4" fmla="*/ 1013996 h 1216800"/>
                <a:gd name="connsiteX5" fmla="*/ 1667893 w 1870697"/>
                <a:gd name="connsiteY5" fmla="*/ 1216800 h 1216800"/>
                <a:gd name="connsiteX6" fmla="*/ 202804 w 1870697"/>
                <a:gd name="connsiteY6" fmla="*/ 1216800 h 1216800"/>
                <a:gd name="connsiteX7" fmla="*/ 0 w 1870697"/>
                <a:gd name="connsiteY7" fmla="*/ 1013996 h 1216800"/>
                <a:gd name="connsiteX8" fmla="*/ 0 w 1870697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697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1667893" y="0"/>
                  </a:lnTo>
                  <a:cubicBezTo>
                    <a:pt x="1779899" y="0"/>
                    <a:pt x="1870697" y="90798"/>
                    <a:pt x="1870697" y="202804"/>
                  </a:cubicBezTo>
                  <a:lnTo>
                    <a:pt x="1870697" y="1013996"/>
                  </a:lnTo>
                  <a:cubicBezTo>
                    <a:pt x="1870697" y="1126002"/>
                    <a:pt x="1779899" y="1216800"/>
                    <a:pt x="1667893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844" tIns="118844" rIns="118844" bIns="118844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200" b="1" dirty="0">
                  <a:solidFill>
                    <a:schemeClr val="accent1">
                      <a:lumMod val="50000"/>
                    </a:schemeClr>
                  </a:solidFill>
                  <a:latin typeface="Amasis MT Pro" panose="02040504050005020304" pitchFamily="18" charset="77"/>
                </a:rPr>
                <a:t>Input Data</a:t>
              </a:r>
              <a:endParaRPr lang="en-IN" sz="2200" dirty="0">
                <a:solidFill>
                  <a:schemeClr val="accent1">
                    <a:lumMod val="50000"/>
                  </a:schemeClr>
                </a:solidFill>
                <a:latin typeface="Amasis MT Pro" panose="02040504050005020304" pitchFamily="18" charset="77"/>
              </a:endParaRPr>
            </a:p>
          </p:txBody>
        </p:sp>
        <p:sp>
          <p:nvSpPr>
            <p:cNvPr id="14" name="Right Arrow 17">
              <a:extLst>
                <a:ext uri="{FF2B5EF4-FFF2-40B4-BE49-F238E27FC236}">
                  <a16:creationId xmlns:a16="http://schemas.microsoft.com/office/drawing/2014/main" id="{1B65C1A8-49BB-0280-09D0-6ABA2EE0B3F8}"/>
                </a:ext>
              </a:extLst>
            </p:cNvPr>
            <p:cNvSpPr/>
            <p:nvPr/>
          </p:nvSpPr>
          <p:spPr>
            <a:xfrm>
              <a:off x="3544295" y="4342663"/>
              <a:ext cx="463960" cy="178626"/>
            </a:xfrm>
            <a:prstGeom prst="rightArrow">
              <a:avLst>
                <a:gd name="adj1" fmla="val 50000"/>
                <a:gd name="adj2" fmla="val 96072"/>
              </a:avLst>
            </a:prstGeom>
            <a:solidFill>
              <a:srgbClr val="1F4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Amasis MT Pro" panose="02040504050005020304" pitchFamily="18" charset="77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A68C6E0-9E1D-AF0F-4D05-1F7165D8CA64}"/>
                </a:ext>
              </a:extLst>
            </p:cNvPr>
            <p:cNvSpPr/>
            <p:nvPr/>
          </p:nvSpPr>
          <p:spPr>
            <a:xfrm>
              <a:off x="4601029" y="3122770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JAXA DEM (30 m)</a:t>
              </a: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3020205-64CE-B831-8DA6-A3FBBEF572C7}"/>
                </a:ext>
              </a:extLst>
            </p:cNvPr>
            <p:cNvSpPr/>
            <p:nvPr/>
          </p:nvSpPr>
          <p:spPr>
            <a:xfrm>
              <a:off x="4601029" y="3529401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Land Cover Layer (Sentinel 10 m, 2021)</a:t>
              </a: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D51A484-D29A-AFFF-B78D-7B5D36D8B7A5}"/>
                </a:ext>
              </a:extLst>
            </p:cNvPr>
            <p:cNvSpPr/>
            <p:nvPr/>
          </p:nvSpPr>
          <p:spPr>
            <a:xfrm>
              <a:off x="4601029" y="3936032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>
                  <a:latin typeface="Amasis MT Pro" panose="02040504050005020304" pitchFamily="18" charset="77"/>
                </a:rPr>
                <a:t>Reservoir Elevation – Capacity, Inflow </a:t>
              </a: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78BB339-6079-4311-6EB8-ECE0E8688B33}"/>
                </a:ext>
              </a:extLst>
            </p:cNvPr>
            <p:cNvSpPr/>
            <p:nvPr/>
          </p:nvSpPr>
          <p:spPr>
            <a:xfrm>
              <a:off x="4601029" y="4342663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>
                  <a:latin typeface="Amasis MT Pro" panose="02040504050005020304" pitchFamily="18" charset="77"/>
                </a:rPr>
                <a:t>Gate Details : Type, Numbers, Size, Location</a:t>
              </a: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232F7B1-48DC-03CF-7AC7-5DCF346F092B}"/>
                </a:ext>
              </a:extLst>
            </p:cNvPr>
            <p:cNvSpPr/>
            <p:nvPr/>
          </p:nvSpPr>
          <p:spPr>
            <a:xfrm>
              <a:off x="4601029" y="4749294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Breaching Conditions – Froelich, 2016</a:t>
              </a: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306B879-082C-9683-D94C-6976E5AC6D23}"/>
                </a:ext>
              </a:extLst>
            </p:cNvPr>
            <p:cNvSpPr/>
            <p:nvPr/>
          </p:nvSpPr>
          <p:spPr>
            <a:xfrm>
              <a:off x="4601029" y="5969189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Open source data – Population data, Road, Railways</a:t>
              </a: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98E533A-8F47-31D9-65AE-3CB88C506431}"/>
                </a:ext>
              </a:extLst>
            </p:cNvPr>
            <p:cNvSpPr/>
            <p:nvPr/>
          </p:nvSpPr>
          <p:spPr>
            <a:xfrm>
              <a:off x="4601029" y="5155925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Administrative Boundary: SOI</a:t>
              </a: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602E759E-6D6E-B7D7-86DB-88B89AE76075}"/>
                </a:ext>
              </a:extLst>
            </p:cNvPr>
            <p:cNvSpPr/>
            <p:nvPr/>
          </p:nvSpPr>
          <p:spPr>
            <a:xfrm>
              <a:off x="4601028" y="5562556"/>
              <a:ext cx="5467531" cy="348314"/>
            </a:xfrm>
            <a:custGeom>
              <a:avLst/>
              <a:gdLst>
                <a:gd name="connsiteX0" fmla="*/ 0 w 7252962"/>
                <a:gd name="connsiteY0" fmla="*/ 134163 h 804960"/>
                <a:gd name="connsiteX1" fmla="*/ 134163 w 7252962"/>
                <a:gd name="connsiteY1" fmla="*/ 0 h 804960"/>
                <a:gd name="connsiteX2" fmla="*/ 7118799 w 7252962"/>
                <a:gd name="connsiteY2" fmla="*/ 0 h 804960"/>
                <a:gd name="connsiteX3" fmla="*/ 7252962 w 7252962"/>
                <a:gd name="connsiteY3" fmla="*/ 134163 h 804960"/>
                <a:gd name="connsiteX4" fmla="*/ 7252962 w 7252962"/>
                <a:gd name="connsiteY4" fmla="*/ 670797 h 804960"/>
                <a:gd name="connsiteX5" fmla="*/ 7118799 w 7252962"/>
                <a:gd name="connsiteY5" fmla="*/ 804960 h 804960"/>
                <a:gd name="connsiteX6" fmla="*/ 134163 w 7252962"/>
                <a:gd name="connsiteY6" fmla="*/ 804960 h 804960"/>
                <a:gd name="connsiteX7" fmla="*/ 0 w 7252962"/>
                <a:gd name="connsiteY7" fmla="*/ 670797 h 804960"/>
                <a:gd name="connsiteX8" fmla="*/ 0 w 7252962"/>
                <a:gd name="connsiteY8" fmla="*/ 134163 h 80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962" h="804960">
                  <a:moveTo>
                    <a:pt x="0" y="134163"/>
                  </a:moveTo>
                  <a:cubicBezTo>
                    <a:pt x="0" y="60067"/>
                    <a:pt x="60067" y="0"/>
                    <a:pt x="134163" y="0"/>
                  </a:cubicBezTo>
                  <a:lnTo>
                    <a:pt x="7118799" y="0"/>
                  </a:lnTo>
                  <a:cubicBezTo>
                    <a:pt x="7192895" y="0"/>
                    <a:pt x="7252962" y="60067"/>
                    <a:pt x="7252962" y="134163"/>
                  </a:cubicBezTo>
                  <a:lnTo>
                    <a:pt x="7252962" y="670797"/>
                  </a:lnTo>
                  <a:cubicBezTo>
                    <a:pt x="7252962" y="744893"/>
                    <a:pt x="7192895" y="804960"/>
                    <a:pt x="7118799" y="804960"/>
                  </a:cubicBezTo>
                  <a:lnTo>
                    <a:pt x="134163" y="804960"/>
                  </a:lnTo>
                  <a:cubicBezTo>
                    <a:pt x="60067" y="804960"/>
                    <a:pt x="0" y="744893"/>
                    <a:pt x="0" y="670797"/>
                  </a:cubicBezTo>
                  <a:lnTo>
                    <a:pt x="0" y="1341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8051" tIns="98051" rIns="98051" bIns="98051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dirty="0">
                  <a:latin typeface="Amasis MT Pro" panose="02040504050005020304" pitchFamily="18" charset="77"/>
                </a:rPr>
                <a:t>Schools, Hospitals, Police Station: JSAC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21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effective approach for evacuation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E66BA1F-F147-BD13-42B9-8C72317E7416}"/>
              </a:ext>
            </a:extLst>
          </p:cNvPr>
          <p:cNvSpPr/>
          <p:nvPr/>
        </p:nvSpPr>
        <p:spPr>
          <a:xfrm>
            <a:off x="940578" y="4183289"/>
            <a:ext cx="3040083" cy="75202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Flood Arrival Time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D7D5DD8-BA36-CB76-415B-852C39D43182}"/>
              </a:ext>
            </a:extLst>
          </p:cNvPr>
          <p:cNvSpPr/>
          <p:nvPr/>
        </p:nvSpPr>
        <p:spPr>
          <a:xfrm>
            <a:off x="923083" y="1661897"/>
            <a:ext cx="3040083" cy="582572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487E"/>
                </a:solidFill>
              </a:rPr>
              <a:t>Depth of inundation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4E280E9-68F4-AEAA-F68C-7FE9A285082D}"/>
              </a:ext>
            </a:extLst>
          </p:cNvPr>
          <p:cNvSpPr/>
          <p:nvPr/>
        </p:nvSpPr>
        <p:spPr>
          <a:xfrm>
            <a:off x="923083" y="2471834"/>
            <a:ext cx="3040083" cy="582572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487E"/>
                </a:solidFill>
              </a:rPr>
              <a:t>Velocity of flood wave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30106D7E-501A-9CAE-30C4-5983417E5BDF}"/>
              </a:ext>
            </a:extLst>
          </p:cNvPr>
          <p:cNvSpPr/>
          <p:nvPr/>
        </p:nvSpPr>
        <p:spPr>
          <a:xfrm>
            <a:off x="7771751" y="2445482"/>
            <a:ext cx="3408218" cy="752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ysClr val="windowText" lastClr="000000"/>
                </a:solidFill>
              </a:rPr>
              <a:t>Mark and identify the settlements</a:t>
            </a:r>
          </a:p>
        </p:txBody>
      </p: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CA73052F-5687-DD74-23D0-3E7498BF9B56}"/>
              </a:ext>
            </a:extLst>
          </p:cNvPr>
          <p:cNvSpPr/>
          <p:nvPr/>
        </p:nvSpPr>
        <p:spPr>
          <a:xfrm>
            <a:off x="4728689" y="2551968"/>
            <a:ext cx="2654432" cy="539054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Vulnerability Map</a:t>
            </a:r>
          </a:p>
        </p:txBody>
      </p:sp>
      <p:cxnSp>
        <p:nvCxnSpPr>
          <p:cNvPr id="25" name="Elbow Connector 15">
            <a:extLst>
              <a:ext uri="{FF2B5EF4-FFF2-40B4-BE49-F238E27FC236}">
                <a16:creationId xmlns:a16="http://schemas.microsoft.com/office/drawing/2014/main" id="{27D20021-664B-1D9B-E375-FE3C782B61E2}"/>
              </a:ext>
            </a:extLst>
          </p:cNvPr>
          <p:cNvCxnSpPr>
            <a:cxnSpLocks/>
            <a:stCxn id="5" idx="3"/>
            <a:endCxn id="24" idx="1"/>
          </p:cNvCxnSpPr>
          <p:nvPr/>
        </p:nvCxnSpPr>
        <p:spPr>
          <a:xfrm>
            <a:off x="3963166" y="1953183"/>
            <a:ext cx="765523" cy="86831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7">
            <a:extLst>
              <a:ext uri="{FF2B5EF4-FFF2-40B4-BE49-F238E27FC236}">
                <a16:creationId xmlns:a16="http://schemas.microsoft.com/office/drawing/2014/main" id="{1340A0D9-AE5F-D934-EE22-6F8D75CDFEB3}"/>
              </a:ext>
            </a:extLst>
          </p:cNvPr>
          <p:cNvCxnSpPr>
            <a:cxnSpLocks/>
            <a:stCxn id="11" idx="3"/>
            <a:endCxn id="24" idx="1"/>
          </p:cNvCxnSpPr>
          <p:nvPr/>
        </p:nvCxnSpPr>
        <p:spPr>
          <a:xfrm>
            <a:off x="3963166" y="2763120"/>
            <a:ext cx="765523" cy="5837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CF7788-98AB-F2F9-2958-AC61084F6BC6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>
            <a:off x="7383121" y="2821495"/>
            <a:ext cx="38863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54">
            <a:extLst>
              <a:ext uri="{FF2B5EF4-FFF2-40B4-BE49-F238E27FC236}">
                <a16:creationId xmlns:a16="http://schemas.microsoft.com/office/drawing/2014/main" id="{133B743E-B199-A488-240F-D75396C1DF80}"/>
              </a:ext>
            </a:extLst>
          </p:cNvPr>
          <p:cNvSpPr/>
          <p:nvPr/>
        </p:nvSpPr>
        <p:spPr>
          <a:xfrm>
            <a:off x="7771750" y="3688556"/>
            <a:ext cx="3408218" cy="17434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ysClr val="windowText" lastClr="000000"/>
                </a:solidFill>
              </a:rPr>
              <a:t>Inundation cum evacuation maps with</a:t>
            </a:r>
          </a:p>
          <a:p>
            <a:pPr algn="ctr"/>
            <a:r>
              <a:rPr lang="en-US" sz="2200" b="1" dirty="0">
                <a:solidFill>
                  <a:sysClr val="windowText" lastClr="000000"/>
                </a:solidFill>
              </a:rPr>
              <a:t>Shelter points </a:t>
            </a:r>
            <a:r>
              <a:rPr lang="en-US" sz="2200" dirty="0">
                <a:solidFill>
                  <a:sysClr val="windowText" lastClr="000000"/>
                </a:solidFill>
              </a:rPr>
              <a:t>and </a:t>
            </a:r>
            <a:r>
              <a:rPr lang="en-US" sz="2200" b="1" dirty="0">
                <a:solidFill>
                  <a:sysClr val="windowText" lastClr="000000"/>
                </a:solidFill>
              </a:rPr>
              <a:t>evacuation routes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C9A299-2977-3E40-46B5-17B3D07903FA}"/>
              </a:ext>
            </a:extLst>
          </p:cNvPr>
          <p:cNvCxnSpPr>
            <a:cxnSpLocks/>
            <a:stCxn id="4" idx="3"/>
            <a:endCxn id="28" idx="1"/>
          </p:cNvCxnSpPr>
          <p:nvPr/>
        </p:nvCxnSpPr>
        <p:spPr>
          <a:xfrm>
            <a:off x="3980661" y="4559302"/>
            <a:ext cx="3791089" cy="9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59">
            <a:extLst>
              <a:ext uri="{FF2B5EF4-FFF2-40B4-BE49-F238E27FC236}">
                <a16:creationId xmlns:a16="http://schemas.microsoft.com/office/drawing/2014/main" id="{5D88EF37-8D83-FD79-390B-CF8F06A8EF52}"/>
              </a:ext>
            </a:extLst>
          </p:cNvPr>
          <p:cNvCxnSpPr>
            <a:cxnSpLocks/>
            <a:stCxn id="24" idx="2"/>
            <a:endCxn id="28" idx="1"/>
          </p:cNvCxnSpPr>
          <p:nvPr/>
        </p:nvCxnSpPr>
        <p:spPr>
          <a:xfrm rot="16200000" flipH="1">
            <a:off x="6179195" y="2967731"/>
            <a:ext cx="1469265" cy="171584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86F591-5192-B168-2E8C-C8EC87644D91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 flipH="1">
            <a:off x="9475859" y="3197508"/>
            <a:ext cx="1" cy="491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A9BCAA-C520-0A2D-7F42-9F93748A836B}"/>
              </a:ext>
            </a:extLst>
          </p:cNvPr>
          <p:cNvSpPr txBox="1"/>
          <p:nvPr/>
        </p:nvSpPr>
        <p:spPr>
          <a:xfrm>
            <a:off x="8227606" y="5444608"/>
            <a:ext cx="295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70C0"/>
                </a:solidFill>
              </a:rPr>
              <a:t>With Evacuation </a:t>
            </a:r>
            <a:r>
              <a:rPr lang="en-US" sz="2000" b="1" i="1" dirty="0">
                <a:solidFill>
                  <a:srgbClr val="0070C0"/>
                </a:solidFill>
              </a:rPr>
              <a:t>Table</a:t>
            </a:r>
            <a:r>
              <a:rPr lang="en-US" sz="2000" i="1" dirty="0">
                <a:solidFill>
                  <a:srgbClr val="0070C0"/>
                </a:solidFill>
              </a:rPr>
              <a:t> to supplement the map.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EF4AA7-0F32-7030-86FA-1166BE5F51DF}"/>
              </a:ext>
            </a:extLst>
          </p:cNvPr>
          <p:cNvSpPr txBox="1"/>
          <p:nvPr/>
        </p:nvSpPr>
        <p:spPr>
          <a:xfrm>
            <a:off x="923083" y="4972692"/>
            <a:ext cx="5001467" cy="76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Processing in GIS environment</a:t>
            </a:r>
          </a:p>
          <a:p>
            <a:pPr>
              <a:lnSpc>
                <a:spcPct val="125000"/>
              </a:lnSpc>
            </a:pPr>
            <a:r>
              <a:rPr lang="en-US" sz="1600" i="1" dirty="0">
                <a:solidFill>
                  <a:srgbClr val="0070C0"/>
                </a:solidFill>
              </a:rPr>
              <a:t>Ref: Guidelines for Flood Risk Mapping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E0FF7370-14C2-A843-6AC4-069CEE7DC0DE}"/>
              </a:ext>
            </a:extLst>
          </p:cNvPr>
          <p:cNvSpPr/>
          <p:nvPr/>
        </p:nvSpPr>
        <p:spPr>
          <a:xfrm>
            <a:off x="923083" y="3281772"/>
            <a:ext cx="3040083" cy="582572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487E"/>
                </a:solidFill>
              </a:rPr>
              <a:t>Depth x Velocity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0AB7CA3-ECB6-3214-89F9-E7AC38A0454C}"/>
              </a:ext>
            </a:extLst>
          </p:cNvPr>
          <p:cNvCxnSpPr>
            <a:cxnSpLocks/>
            <a:stCxn id="34" idx="3"/>
            <a:endCxn id="24" idx="1"/>
          </p:cNvCxnSpPr>
          <p:nvPr/>
        </p:nvCxnSpPr>
        <p:spPr>
          <a:xfrm flipV="1">
            <a:off x="3963166" y="2821495"/>
            <a:ext cx="765523" cy="75156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8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23" grpId="0" animBg="1"/>
      <p:bldP spid="24" grpId="0" animBg="1"/>
      <p:bldP spid="28" grpId="0" animBg="1"/>
      <p:bldP spid="32" grpId="0"/>
      <p:bldP spid="33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effective approach for evacuation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pic>
        <p:nvPicPr>
          <p:cNvPr id="6" name="Picture 5" descr="A list of information on a white background&#10;&#10;Description automatically generated">
            <a:extLst>
              <a:ext uri="{FF2B5EF4-FFF2-40B4-BE49-F238E27FC236}">
                <a16:creationId xmlns:a16="http://schemas.microsoft.com/office/drawing/2014/main" id="{5F82620F-CA7C-F739-2227-4F7CFCCDC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9" y="2233614"/>
            <a:ext cx="5725161" cy="3215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431DB5-E83E-D699-0CD1-E3B60D29CE3F}"/>
              </a:ext>
            </a:extLst>
          </p:cNvPr>
          <p:cNvSpPr txBox="1"/>
          <p:nvPr/>
        </p:nvSpPr>
        <p:spPr>
          <a:xfrm>
            <a:off x="8028941" y="2843217"/>
            <a:ext cx="3324859" cy="19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dirty="0">
                <a:solidFill>
                  <a:srgbClr val="0070C0"/>
                </a:solidFill>
                <a:latin typeface="Amasis MT Pro Medium" panose="02040504050005020304" pitchFamily="18" charset="77"/>
              </a:rPr>
              <a:t>Time of Arrival of Flood Wave</a:t>
            </a:r>
          </a:p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dirty="0">
                <a:solidFill>
                  <a:srgbClr val="0070C0"/>
                </a:solidFill>
                <a:latin typeface="Amasis MT Pro Medium" panose="02040504050005020304" pitchFamily="18" charset="77"/>
              </a:rPr>
              <a:t>Settlements </a:t>
            </a:r>
          </a:p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dirty="0">
                <a:solidFill>
                  <a:srgbClr val="0070C0"/>
                </a:solidFill>
                <a:latin typeface="Amasis MT Pro Medium" panose="02040504050005020304" pitchFamily="18" charset="77"/>
              </a:rPr>
              <a:t>Population Data</a:t>
            </a:r>
          </a:p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dirty="0">
                <a:solidFill>
                  <a:srgbClr val="0070C0"/>
                </a:solidFill>
                <a:latin typeface="Amasis MT Pro Medium" panose="02040504050005020304" pitchFamily="18" charset="77"/>
              </a:rPr>
              <a:t>Other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B11E7-631D-A858-BD6E-DA853708634D}"/>
              </a:ext>
            </a:extLst>
          </p:cNvPr>
          <p:cNvSpPr txBox="1"/>
          <p:nvPr/>
        </p:nvSpPr>
        <p:spPr>
          <a:xfrm>
            <a:off x="7310119" y="3611889"/>
            <a:ext cx="482601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dirty="0">
                <a:latin typeface="Amasis MT Pro Medium" panose="02040504050005020304" pitchFamily="18" charset="77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121D9-5159-C60D-9A19-9896B4FE3E1F}"/>
              </a:ext>
            </a:extLst>
          </p:cNvPr>
          <p:cNvSpPr txBox="1"/>
          <p:nvPr/>
        </p:nvSpPr>
        <p:spPr>
          <a:xfrm>
            <a:off x="5810883" y="1507839"/>
            <a:ext cx="2998471" cy="58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6763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400" dirty="0">
                <a:solidFill>
                  <a:srgbClr val="0070C0"/>
                </a:solidFill>
                <a:latin typeface="Amasis MT Pro Medium" panose="02040504050005020304" pitchFamily="18" charset="77"/>
              </a:rPr>
              <a:t>GIS PROCESSING</a:t>
            </a:r>
          </a:p>
        </p:txBody>
      </p:sp>
    </p:spTree>
    <p:extLst>
      <p:ext uri="{BB962C8B-B14F-4D97-AF65-F5344CB8AC3E}">
        <p14:creationId xmlns:p14="http://schemas.microsoft.com/office/powerpoint/2010/main" val="34798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6" y="525582"/>
            <a:ext cx="27813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Consequence Estimation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528A9C-0388-A62B-AF7A-6034418118EE}"/>
              </a:ext>
            </a:extLst>
          </p:cNvPr>
          <p:cNvSpPr txBox="1">
            <a:spLocks/>
          </p:cNvSpPr>
          <p:nvPr/>
        </p:nvSpPr>
        <p:spPr>
          <a:xfrm>
            <a:off x="276226" y="1959283"/>
            <a:ext cx="2463799" cy="4118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dirty="0">
                <a:solidFill>
                  <a:srgbClr val="186E9A"/>
                </a:solidFill>
                <a:latin typeface="Amasis MT Pro" panose="02040504050005020304" pitchFamily="18" charset="0"/>
              </a:rPr>
              <a:t>Failure at FRL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DD912-C9F2-1AC2-1463-6519CF7061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589" y="820847"/>
            <a:ext cx="7766306" cy="5538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D88597-CF96-E985-EEEA-878D07D7F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058" y="834106"/>
            <a:ext cx="7766306" cy="55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A8B69-AE7D-E40C-E87D-0947E90550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26" b="18064"/>
          <a:stretch/>
        </p:blipFill>
        <p:spPr>
          <a:xfrm>
            <a:off x="431984" y="365125"/>
            <a:ext cx="10216125" cy="59499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3070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0450D-A416-C66D-7EF1-A1B3A634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3" y="942975"/>
            <a:ext cx="9518685" cy="541020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A784A-99ED-B8E0-65A0-2BC069E33A7E}"/>
              </a:ext>
            </a:extLst>
          </p:cNvPr>
          <p:cNvSpPr txBox="1">
            <a:spLocks/>
          </p:cNvSpPr>
          <p:nvPr/>
        </p:nvSpPr>
        <p:spPr>
          <a:xfrm>
            <a:off x="666748" y="300479"/>
            <a:ext cx="4362452" cy="72822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IN" sz="3200" dirty="0">
                <a:latin typeface="+mn-lt"/>
              </a:rPr>
              <a:t>Affected Bridges</a:t>
            </a:r>
          </a:p>
        </p:txBody>
      </p:sp>
    </p:spTree>
    <p:extLst>
      <p:ext uri="{BB962C8B-B14F-4D97-AF65-F5344CB8AC3E}">
        <p14:creationId xmlns:p14="http://schemas.microsoft.com/office/powerpoint/2010/main" val="82069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21" y="497007"/>
            <a:ext cx="816460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Affected Areas under Worst Case Scenario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2806FA-DB73-6DBE-35A0-17F66E4B4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120326"/>
              </p:ext>
            </p:extLst>
          </p:nvPr>
        </p:nvGraphicFramePr>
        <p:xfrm>
          <a:off x="874621" y="1703278"/>
          <a:ext cx="10345830" cy="3871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862">
                  <a:extLst>
                    <a:ext uri="{9D8B030D-6E8A-4147-A177-3AD203B41FA5}">
                      <a16:colId xmlns:a16="http://schemas.microsoft.com/office/drawing/2014/main" val="1461715405"/>
                    </a:ext>
                  </a:extLst>
                </a:gridCol>
                <a:gridCol w="1591224">
                  <a:extLst>
                    <a:ext uri="{9D8B030D-6E8A-4147-A177-3AD203B41FA5}">
                      <a16:colId xmlns:a16="http://schemas.microsoft.com/office/drawing/2014/main" val="1790618707"/>
                    </a:ext>
                  </a:extLst>
                </a:gridCol>
                <a:gridCol w="7030744">
                  <a:extLst>
                    <a:ext uri="{9D8B030D-6E8A-4147-A177-3AD203B41FA5}">
                      <a16:colId xmlns:a16="http://schemas.microsoft.com/office/drawing/2014/main" val="911498628"/>
                    </a:ext>
                  </a:extLst>
                </a:gridCol>
              </a:tblGrid>
              <a:tr h="772076">
                <a:tc>
                  <a:txBody>
                    <a:bodyPr/>
                    <a:lstStyle/>
                    <a:p>
                      <a:pPr marR="2540" algn="ctr">
                        <a:lnSpc>
                          <a:spcPct val="115000"/>
                        </a:lnSpc>
                      </a:pPr>
                      <a:r>
                        <a:rPr lang="en-IN" sz="2400" b="1" i="0" dirty="0">
                          <a:solidFill>
                            <a:srgbClr val="186E9A"/>
                          </a:solidFill>
                          <a:effectLst/>
                          <a:latin typeface="Aptos" panose="020B0004020202020204" pitchFamily="34" charset="0"/>
                        </a:rPr>
                        <a:t>State</a:t>
                      </a:r>
                      <a:endParaRPr lang="en-IN" sz="2400" b="1" i="0" dirty="0">
                        <a:solidFill>
                          <a:srgbClr val="186E9A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15000"/>
                        </a:lnSpc>
                      </a:pPr>
                      <a:r>
                        <a:rPr lang="en-IN" sz="2400" b="1" i="0" dirty="0">
                          <a:solidFill>
                            <a:srgbClr val="186E9A"/>
                          </a:solidFill>
                          <a:effectLst/>
                          <a:latin typeface="Aptos" panose="020B0004020202020204" pitchFamily="34" charset="0"/>
                        </a:rPr>
                        <a:t>District</a:t>
                      </a:r>
                      <a:endParaRPr lang="en-IN" sz="2400" b="1" i="0" dirty="0">
                        <a:solidFill>
                          <a:srgbClr val="186E9A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>
                        <a:lnSpc>
                          <a:spcPct val="115000"/>
                        </a:lnSpc>
                      </a:pPr>
                      <a:r>
                        <a:rPr lang="en-IN" sz="2400" b="1" i="0" dirty="0">
                          <a:solidFill>
                            <a:srgbClr val="186E9A"/>
                          </a:solidFill>
                          <a:effectLst/>
                          <a:latin typeface="Aptos" panose="020B0004020202020204" pitchFamily="34" charset="0"/>
                        </a:rPr>
                        <a:t>Affected Blocks</a:t>
                      </a:r>
                      <a:endParaRPr lang="en-IN" sz="2400" b="1" i="0" dirty="0">
                        <a:solidFill>
                          <a:srgbClr val="186E9A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9228"/>
                  </a:ext>
                </a:extLst>
              </a:tr>
              <a:tr h="576000">
                <a:tc rowSpan="5">
                  <a:txBody>
                    <a:bodyPr/>
                    <a:lstStyle/>
                    <a:p>
                      <a:pPr marR="381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1" i="0" dirty="0">
                          <a:solidFill>
                            <a:srgbClr val="186E9A"/>
                          </a:solidFill>
                          <a:effectLst/>
                          <a:latin typeface="Aptos" panose="020B0004020202020204" pitchFamily="34" charset="0"/>
                        </a:rPr>
                        <a:t>Jharkhand</a:t>
                      </a:r>
                      <a:endParaRPr lang="en-IN" sz="2000" b="1" i="0" dirty="0">
                        <a:solidFill>
                          <a:srgbClr val="186E9A"/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Hazaribagh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Barhi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Barkatha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Chalkusha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91223"/>
                  </a:ext>
                </a:extLst>
              </a:tr>
              <a:tr h="647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Koderma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Chandwara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Jainagar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Markaccho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76867"/>
                  </a:ext>
                </a:extLst>
              </a:tr>
              <a:tr h="619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Giridih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Birni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Sariya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Dumri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Giridih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Pirtanar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Gande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057647"/>
                  </a:ext>
                </a:extLst>
              </a:tr>
              <a:tr h="608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Dhanbad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Tundi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Purbi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Tundi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, Chirkunda-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Nirsa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 (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Warning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nn-NO" sz="2000" b="0" i="0" dirty="0" err="1">
                          <a:effectLst/>
                          <a:latin typeface="Aptos" panose="020B0004020202020204" pitchFamily="34" charset="0"/>
                        </a:rPr>
                        <a:t>only</a:t>
                      </a:r>
                      <a:r>
                        <a:rPr lang="nn-NO" sz="2000" b="0" i="0" dirty="0">
                          <a:effectLst/>
                          <a:latin typeface="Aptos" panose="020B0004020202020204" pitchFamily="34" charset="0"/>
                        </a:rPr>
                        <a:t>)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711522"/>
                  </a:ext>
                </a:extLst>
              </a:tr>
              <a:tr h="647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Jamtara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Narayanpur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IN" sz="2000" b="0" i="0" dirty="0" err="1">
                          <a:effectLst/>
                          <a:latin typeface="Aptos" panose="020B0004020202020204" pitchFamily="34" charset="0"/>
                        </a:rPr>
                        <a:t>Jamtara</a:t>
                      </a:r>
                      <a:r>
                        <a:rPr lang="en-IN" sz="2000" b="0" i="0" dirty="0">
                          <a:effectLst/>
                          <a:latin typeface="Aptos" panose="020B0004020202020204" pitchFamily="34" charset="0"/>
                        </a:rPr>
                        <a:t> (Warning Only)</a:t>
                      </a:r>
                      <a:endParaRPr lang="en-IN" sz="2000" b="0" i="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40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9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DDD26C-6878-1601-33FE-430D3239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1249"/>
          </a:xfrm>
        </p:spPr>
        <p:txBody>
          <a:bodyPr/>
          <a:lstStyle/>
          <a:p>
            <a:r>
              <a:rPr lang="en-IN" dirty="0"/>
              <a:t>Notification &amp; Communication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B9697-F115-E9CB-09E7-02B45005D403}"/>
              </a:ext>
            </a:extLst>
          </p:cNvPr>
          <p:cNvSpPr/>
          <p:nvPr/>
        </p:nvSpPr>
        <p:spPr>
          <a:xfrm>
            <a:off x="838200" y="1386447"/>
            <a:ext cx="10515600" cy="438382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IN" sz="24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Notification flowchart for 3 level of Emergency.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IN" sz="24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	Who will contact whom?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IN" sz="24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	Communication Sequence.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Emergency with respect to Dams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0590B-120B-E0F2-F08B-8EA272FC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1886" cy="946150"/>
          </a:xfrm>
        </p:spPr>
        <p:txBody>
          <a:bodyPr>
            <a:normAutofit/>
          </a:bodyPr>
          <a:lstStyle/>
          <a:p>
            <a:pPr marL="1076325" indent="-1076325">
              <a:buNone/>
            </a:pPr>
            <a:r>
              <a:rPr lang="en-IN" dirty="0"/>
              <a:t>Dams: </a:t>
            </a:r>
            <a:r>
              <a:rPr lang="en-US" dirty="0"/>
              <a:t>A structure that holds </a:t>
            </a:r>
            <a:r>
              <a:rPr lang="en-US" b="1" dirty="0"/>
              <a:t>massive</a:t>
            </a:r>
            <a:r>
              <a:rPr lang="en-US" dirty="0"/>
              <a:t> amount of water – </a:t>
            </a:r>
            <a:r>
              <a:rPr lang="en-US" b="1" dirty="0"/>
              <a:t>for multiple uses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F124F-025F-6DF0-CABA-E227F6683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724" y="2641719"/>
            <a:ext cx="3914087" cy="3025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D0739-5020-3B4B-3CB0-2246B2FA0C33}"/>
              </a:ext>
            </a:extLst>
          </p:cNvPr>
          <p:cNvSpPr txBox="1"/>
          <p:nvPr/>
        </p:nvSpPr>
        <p:spPr>
          <a:xfrm>
            <a:off x="1978384" y="3135729"/>
            <a:ext cx="4982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3F6F97"/>
                </a:solidFill>
              </a:rPr>
              <a:t>Flood Control Purpose</a:t>
            </a:r>
          </a:p>
        </p:txBody>
      </p:sp>
      <p:pic>
        <p:nvPicPr>
          <p:cNvPr id="7" name="Picture 6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334B4764-155C-E2F8-6BB0-A8CDBBE62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597" y="2406004"/>
            <a:ext cx="4982339" cy="36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BAD-D78F-D7F8-32F6-D06BBC3B3B4A}"/>
              </a:ext>
            </a:extLst>
          </p:cNvPr>
          <p:cNvSpPr txBox="1">
            <a:spLocks/>
          </p:cNvSpPr>
          <p:nvPr/>
        </p:nvSpPr>
        <p:spPr>
          <a:xfrm>
            <a:off x="971549" y="1703278"/>
            <a:ext cx="10515600" cy="47895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  <a:p>
            <a:pPr marL="0" indent="0" algn="just">
              <a:lnSpc>
                <a:spcPct val="130000"/>
              </a:lnSpc>
              <a:spcBef>
                <a:spcPts val="1200"/>
              </a:spcBef>
              <a:buNone/>
            </a:pPr>
            <a:endParaRPr lang="en-IN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84D9E-5544-E123-AB8B-98FA71FDE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625" y="636580"/>
            <a:ext cx="9173871" cy="560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11345E-F985-4F6C-B59A-BF871BA13729}"/>
              </a:ext>
            </a:extLst>
          </p:cNvPr>
          <p:cNvSpPr txBox="1">
            <a:spLocks/>
          </p:cNvSpPr>
          <p:nvPr/>
        </p:nvSpPr>
        <p:spPr>
          <a:xfrm>
            <a:off x="128354" y="2011961"/>
            <a:ext cx="1900472" cy="2582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200" dirty="0">
                <a:latin typeface="Aptos" panose="020B0004020202020204" pitchFamily="34" charset="0"/>
              </a:rPr>
              <a:t>Notification Flowchart</a:t>
            </a:r>
          </a:p>
          <a:p>
            <a:endParaRPr lang="en-IN" sz="2200" dirty="0">
              <a:latin typeface="Aptos" panose="020B0004020202020204" pitchFamily="34" charset="0"/>
            </a:endParaRPr>
          </a:p>
          <a:p>
            <a:r>
              <a:rPr lang="en-IN" sz="22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ALERT &amp; FAILURE CONDITION</a:t>
            </a:r>
          </a:p>
        </p:txBody>
      </p:sp>
    </p:spTree>
    <p:extLst>
      <p:ext uri="{BB962C8B-B14F-4D97-AF65-F5344CB8AC3E}">
        <p14:creationId xmlns:p14="http://schemas.microsoft.com/office/powerpoint/2010/main" val="245273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Implementation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CB1DA-A491-4347-DB2A-74C785BB231C}"/>
              </a:ext>
            </a:extLst>
          </p:cNvPr>
          <p:cNvSpPr/>
          <p:nvPr/>
        </p:nvSpPr>
        <p:spPr>
          <a:xfrm>
            <a:off x="838199" y="1567422"/>
            <a:ext cx="10658475" cy="438382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lnSpc>
                <a:spcPct val="110000"/>
              </a:lnSpc>
              <a:spcBef>
                <a:spcPts val="1800"/>
              </a:spcBef>
            </a:pPr>
            <a:r>
              <a:rPr lang="en-IN" sz="2400" dirty="0">
                <a:solidFill>
                  <a:schemeClr val="tx1"/>
                </a:solidFill>
                <a:cs typeface="Arial" panose="020B0604020202020204" pitchFamily="34" charset="0"/>
              </a:rPr>
              <a:t>Stakeholders Consultation process – 23</a:t>
            </a:r>
            <a:r>
              <a:rPr lang="en-IN" sz="2400" baseline="30000" dirty="0">
                <a:solidFill>
                  <a:schemeClr val="tx1"/>
                </a:solidFill>
                <a:cs typeface="Arial" panose="020B0604020202020204" pitchFamily="34" charset="0"/>
              </a:rPr>
              <a:t>rd</a:t>
            </a:r>
            <a:r>
              <a:rPr lang="en-IN" sz="2400" dirty="0">
                <a:solidFill>
                  <a:schemeClr val="tx1"/>
                </a:solidFill>
                <a:cs typeface="Arial" panose="020B0604020202020204" pitchFamily="34" charset="0"/>
              </a:rPr>
              <a:t> August 2024</a:t>
            </a:r>
          </a:p>
          <a:p>
            <a:pPr lvl="0" algn="just">
              <a:lnSpc>
                <a:spcPct val="110000"/>
              </a:lnSpc>
              <a:spcBef>
                <a:spcPts val="1800"/>
              </a:spcBef>
            </a:pPr>
            <a:r>
              <a:rPr lang="en-IN" sz="2400" dirty="0">
                <a:solidFill>
                  <a:schemeClr val="tx1"/>
                </a:solidFill>
                <a:cs typeface="Arial" panose="020B0604020202020204" pitchFamily="34" charset="0"/>
              </a:rPr>
              <a:t>To familiarize Stakeholders about the document</a:t>
            </a:r>
          </a:p>
          <a:p>
            <a:pPr lvl="0" algn="just">
              <a:lnSpc>
                <a:spcPct val="110000"/>
              </a:lnSpc>
              <a:spcBef>
                <a:spcPts val="1800"/>
              </a:spcBef>
            </a:pPr>
            <a:r>
              <a:rPr lang="en-IN" sz="2400" dirty="0">
                <a:solidFill>
                  <a:schemeClr val="tx1"/>
                </a:solidFill>
                <a:cs typeface="Arial" panose="020B0604020202020204" pitchFamily="34" charset="0"/>
              </a:rPr>
              <a:t>To seek inputs for improvement of the document including Disaster Mitigation Authorities, Early Warning Providers, Village representatives, etc,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</a:endParaRPr>
          </a:p>
        </p:txBody>
      </p:sp>
      <p:pic>
        <p:nvPicPr>
          <p:cNvPr id="24" name="Picture 23" descr="A person standing at a podium&#10;&#10;Description automatically generated">
            <a:extLst>
              <a:ext uri="{FF2B5EF4-FFF2-40B4-BE49-F238E27FC236}">
                <a16:creationId xmlns:a16="http://schemas.microsoft.com/office/drawing/2014/main" id="{F6A971EE-52EF-794B-CDC9-D0E61EA6E8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3866773"/>
            <a:ext cx="3229545" cy="215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20461CC-EE6D-BF71-E280-18FB0575DD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204" y="3866771"/>
            <a:ext cx="3229545" cy="215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 person standing at a podium with flowers&#10;&#10;Description automatically generated">
            <a:extLst>
              <a:ext uri="{FF2B5EF4-FFF2-40B4-BE49-F238E27FC236}">
                <a16:creationId xmlns:a16="http://schemas.microsoft.com/office/drawing/2014/main" id="{1FF8904E-1A07-1664-9019-FCD82A0FB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8" y="3866771"/>
            <a:ext cx="3229545" cy="2153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27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Implementation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CB1DA-A491-4347-DB2A-74C785BB231C}"/>
              </a:ext>
            </a:extLst>
          </p:cNvPr>
          <p:cNvSpPr/>
          <p:nvPr/>
        </p:nvSpPr>
        <p:spPr>
          <a:xfrm>
            <a:off x="838200" y="1481697"/>
            <a:ext cx="10515600" cy="438382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en-IN" sz="2400" b="1" dirty="0">
                <a:solidFill>
                  <a:srgbClr val="0070C0"/>
                </a:solidFill>
                <a:cs typeface="Arial" panose="020B0604020202020204" pitchFamily="34" charset="0"/>
              </a:rPr>
              <a:t>Specific Input requested:</a:t>
            </a: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FA5F1-9A72-6D65-DDA9-F2782B23D139}"/>
              </a:ext>
            </a:extLst>
          </p:cNvPr>
          <p:cNvSpPr/>
          <p:nvPr/>
        </p:nvSpPr>
        <p:spPr>
          <a:xfrm>
            <a:off x="1028700" y="2295524"/>
            <a:ext cx="9886950" cy="357000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10000"/>
              </a:lnSpc>
              <a:spcBef>
                <a:spcPts val="1800"/>
              </a:spcBef>
            </a:pPr>
            <a:r>
              <a:rPr lang="en-IN" sz="2200" dirty="0">
                <a:solidFill>
                  <a:schemeClr val="tx1"/>
                </a:solidFill>
              </a:rPr>
              <a:t>District Disaster Management Officer(s) name and contact details for incorporation in District – wise Notification flowchart.  </a:t>
            </a:r>
          </a:p>
          <a:p>
            <a:pPr lvl="0" algn="just">
              <a:lnSpc>
                <a:spcPct val="110000"/>
              </a:lnSpc>
              <a:spcBef>
                <a:spcPts val="1800"/>
              </a:spcBef>
            </a:pPr>
            <a:r>
              <a:rPr lang="en-IN" sz="2200" dirty="0">
                <a:solidFill>
                  <a:schemeClr val="tx1"/>
                </a:solidFill>
              </a:rPr>
              <a:t>Block-wise name of Officials (along with contact details) required for incorporation in the Evacuation Table.</a:t>
            </a:r>
          </a:p>
          <a:p>
            <a:pPr lvl="0" algn="just">
              <a:lnSpc>
                <a:spcPct val="110000"/>
              </a:lnSpc>
              <a:spcBef>
                <a:spcPts val="1800"/>
              </a:spcBef>
            </a:pPr>
            <a:r>
              <a:rPr lang="en-IN" sz="2200" b="1" dirty="0">
                <a:solidFill>
                  <a:srgbClr val="186E9A"/>
                </a:solidFill>
              </a:rPr>
              <a:t>Incorporation of EAP in District Disaster Management Document of Districts</a:t>
            </a:r>
            <a:r>
              <a:rPr lang="en-IN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756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CAE5A6-A70B-11C9-AC92-28FBAAEC9710}"/>
              </a:ext>
            </a:extLst>
          </p:cNvPr>
          <p:cNvSpPr txBox="1">
            <a:spLocks/>
          </p:cNvSpPr>
          <p:nvPr/>
        </p:nvSpPr>
        <p:spPr>
          <a:xfrm>
            <a:off x="1071172" y="1542504"/>
            <a:ext cx="10049656" cy="49503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Guidelines for Developing Emergency Action Plans for Dams, Feb’ 2016, CWC</a:t>
            </a:r>
            <a:endParaRPr lang="en-IN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Guidelines for Mapping Flood Risks Associated with Dams, Jan’ 2018, CWC</a:t>
            </a:r>
            <a:endParaRPr lang="en-IN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Flood estimation Report for Lower Ganga Plain – Subzone 1(g) (Revised), Nov. 1994, CWC. </a:t>
            </a:r>
          </a:p>
          <a:p>
            <a:pPr marL="342900" lvl="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effectLst/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Froehlich, David. An Empirical Model on Embankment Dam Breaching, Feb, 2017, Third National Dam Safety Conference, IIT Roorkee.</a:t>
            </a:r>
            <a:endParaRPr lang="en-IN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Manual on Estimation of Design Flood, March’ 2001, CWC, New Delhi.</a:t>
            </a:r>
          </a:p>
          <a:p>
            <a:pPr marL="342900" lvl="0" indent="-342900" algn="just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Aptos" panose="020B000402020202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PMP Atlas for Ganga Basin, RSMI</a:t>
            </a:r>
            <a:endParaRPr lang="en-IN" sz="20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7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FEAE5739-146B-2B7F-58B0-2D1BE923E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0EF99-F0C4-DEDA-43AC-3A2AD79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1486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Emergency with respect to Dams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DE76B4C-23D2-E511-6235-9E01001D07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697229"/>
              </p:ext>
            </p:extLst>
          </p:nvPr>
        </p:nvGraphicFramePr>
        <p:xfrm>
          <a:off x="1552575" y="1690688"/>
          <a:ext cx="8763000" cy="445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03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category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Emergency Action Plans (EAP) for dams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6D9276-124F-51EB-417F-1A8C56DAA02A}"/>
              </a:ext>
            </a:extLst>
          </p:cNvPr>
          <p:cNvSpPr txBox="1">
            <a:spLocks/>
          </p:cNvSpPr>
          <p:nvPr/>
        </p:nvSpPr>
        <p:spPr>
          <a:xfrm>
            <a:off x="838200" y="1524166"/>
            <a:ext cx="10515600" cy="4968709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400" dirty="0"/>
              <a:t>Formal plan that </a:t>
            </a:r>
            <a:r>
              <a:rPr lang="en-IN" sz="2400" b="1" dirty="0">
                <a:solidFill>
                  <a:srgbClr val="186E9A"/>
                </a:solidFill>
              </a:rPr>
              <a:t>IDENTIFIES</a:t>
            </a:r>
            <a:r>
              <a:rPr lang="en-IN" sz="2400" dirty="0"/>
              <a:t> </a:t>
            </a:r>
            <a:r>
              <a:rPr lang="en-IN" sz="2400" dirty="0">
                <a:solidFill>
                  <a:srgbClr val="C00000"/>
                </a:solidFill>
              </a:rPr>
              <a:t>potential emergency conditions</a:t>
            </a:r>
            <a:r>
              <a:rPr lang="en-IN" sz="2400" dirty="0"/>
              <a:t> at a dam and prescribes </a:t>
            </a:r>
            <a:r>
              <a:rPr lang="en-IN" sz="2400" b="1" dirty="0">
                <a:solidFill>
                  <a:srgbClr val="186E9A"/>
                </a:solidFill>
              </a:rPr>
              <a:t>STANDARD OPERATING PROCEDURE </a:t>
            </a:r>
            <a:r>
              <a:rPr lang="en-IN" sz="2400" dirty="0"/>
              <a:t>for coordination among all the agencies.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400" dirty="0"/>
              <a:t>	To </a:t>
            </a:r>
            <a:r>
              <a:rPr lang="en-IN" sz="2400" dirty="0">
                <a:solidFill>
                  <a:srgbClr val="186E9A"/>
                </a:solidFill>
              </a:rPr>
              <a:t>PREVENT</a:t>
            </a:r>
            <a:r>
              <a:rPr lang="en-IN" sz="2400" dirty="0"/>
              <a:t> dam failure.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400" dirty="0"/>
              <a:t>	To </a:t>
            </a:r>
            <a:r>
              <a:rPr lang="en-IN" sz="2400" dirty="0">
                <a:solidFill>
                  <a:srgbClr val="186E9A"/>
                </a:solidFill>
              </a:rPr>
              <a:t>MINIMIZE THE LOSSES</a:t>
            </a:r>
            <a:r>
              <a:rPr lang="en-IN" sz="2400" dirty="0">
                <a:solidFill>
                  <a:srgbClr val="13676C"/>
                </a:solidFill>
              </a:rPr>
              <a:t>, </a:t>
            </a:r>
            <a:r>
              <a:rPr lang="en-IN" sz="2400" dirty="0"/>
              <a:t>if failure occurs/Large Releases.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400" dirty="0"/>
              <a:t>EAP is the </a:t>
            </a:r>
            <a:r>
              <a:rPr lang="en-IN" sz="2400" b="1" dirty="0">
                <a:solidFill>
                  <a:srgbClr val="C00000"/>
                </a:solidFill>
              </a:rPr>
              <a:t>SOLUTION</a:t>
            </a:r>
            <a:r>
              <a:rPr lang="en-IN" sz="2400" dirty="0">
                <a:solidFill>
                  <a:srgbClr val="C00000"/>
                </a:solidFill>
              </a:rPr>
              <a:t> </a:t>
            </a:r>
            <a:r>
              <a:rPr lang="en-IN" sz="2400" dirty="0"/>
              <a:t>to the gap in information flow during emergencies but </a:t>
            </a:r>
            <a:r>
              <a:rPr lang="en-IN" sz="2400" dirty="0">
                <a:solidFill>
                  <a:srgbClr val="C00000"/>
                </a:solidFill>
              </a:rPr>
              <a:t>not a </a:t>
            </a:r>
            <a:r>
              <a:rPr lang="en-IN" sz="2400" b="1" dirty="0">
                <a:solidFill>
                  <a:srgbClr val="C00000"/>
                </a:solidFill>
              </a:rPr>
              <a:t>SUBSTITUTE</a:t>
            </a:r>
            <a:r>
              <a:rPr lang="en-IN" sz="2400" dirty="0">
                <a:solidFill>
                  <a:srgbClr val="C00000"/>
                </a:solidFill>
              </a:rPr>
              <a:t> </a:t>
            </a:r>
            <a:r>
              <a:rPr lang="en-IN" sz="2400" dirty="0"/>
              <a:t>for proper maintenance or remedial construction.</a:t>
            </a: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en-IN" sz="2400" b="1" dirty="0">
                <a:solidFill>
                  <a:srgbClr val="13676C"/>
                </a:solidFill>
              </a:rPr>
              <a:t>Dam Safety Act 2021 </a:t>
            </a:r>
            <a:r>
              <a:rPr lang="en-IN" sz="2400" dirty="0"/>
              <a:t>mandates dam owners to prepare and implement EAP for each specified dams by Dec-2026.</a:t>
            </a:r>
          </a:p>
        </p:txBody>
      </p:sp>
    </p:spTree>
    <p:extLst>
      <p:ext uri="{BB962C8B-B14F-4D97-AF65-F5344CB8AC3E}">
        <p14:creationId xmlns:p14="http://schemas.microsoft.com/office/powerpoint/2010/main" val="72118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EAP for dams – Key requirements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6C9AC5E-F35E-CA7C-131C-E1F3E0475C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928347"/>
              </p:ext>
            </p:extLst>
          </p:nvPr>
        </p:nvGraphicFramePr>
        <p:xfrm>
          <a:off x="947418" y="1595603"/>
          <a:ext cx="10297163" cy="430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2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984A1E-2357-0946-A10B-04FA85C42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87D482-AE30-DD4B-8379-CE0805EC9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878733-803D-4160-8029-EC0EC2E38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2AC36A-707D-49B8-AC62-F07DF1DFE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5315D1-2A66-4748-812D-81D1853ED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CB5D68-3A32-41F1-9C2D-89C9E3693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B42423-A165-47EA-9B11-E88C51B0D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DE3CE3-D7E8-494D-BF61-E8DCD068B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0D7768-7A5D-DA49-9957-CB0B72BB94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6BAD83-C8D6-524A-9E07-7E26DBA4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EAP for dams – Other requirements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4E7F0D-005E-4EC0-F558-234F526A821E}"/>
              </a:ext>
            </a:extLst>
          </p:cNvPr>
          <p:cNvSpPr/>
          <p:nvPr/>
        </p:nvSpPr>
        <p:spPr>
          <a:xfrm>
            <a:off x="2369464" y="1668505"/>
            <a:ext cx="8707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100"/>
              </a:spcBef>
            </a:pPr>
            <a:r>
              <a:rPr lang="en-IN" sz="2400" dirty="0"/>
              <a:t>List of Consultant, Suppliers &amp; Contractors to contact in case of emergency for immediate actions.</a:t>
            </a:r>
          </a:p>
        </p:txBody>
      </p:sp>
      <p:pic>
        <p:nvPicPr>
          <p:cNvPr id="5" name="Graphic 4" descr="Megaphone1 with solid fill">
            <a:extLst>
              <a:ext uri="{FF2B5EF4-FFF2-40B4-BE49-F238E27FC236}">
                <a16:creationId xmlns:a16="http://schemas.microsoft.com/office/drawing/2014/main" id="{3596A2D2-3333-BD3C-4D9F-979E2F2B1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822" b="18913"/>
          <a:stretch/>
        </p:blipFill>
        <p:spPr>
          <a:xfrm>
            <a:off x="1188347" y="3710724"/>
            <a:ext cx="827940" cy="523798"/>
          </a:xfrm>
          <a:prstGeom prst="rect">
            <a:avLst/>
          </a:prstGeom>
        </p:spPr>
      </p:pic>
      <p:pic>
        <p:nvPicPr>
          <p:cNvPr id="6" name="Graphic 5" descr="Clipboard Partially Ticked with solid fill">
            <a:extLst>
              <a:ext uri="{FF2B5EF4-FFF2-40B4-BE49-F238E27FC236}">
                <a16:creationId xmlns:a16="http://schemas.microsoft.com/office/drawing/2014/main" id="{D374B3C6-7CF1-BF49-324E-66CDD439E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946" y="2712213"/>
            <a:ext cx="827940" cy="827940"/>
          </a:xfrm>
          <a:prstGeom prst="rect">
            <a:avLst/>
          </a:prstGeom>
        </p:spPr>
      </p:pic>
      <p:pic>
        <p:nvPicPr>
          <p:cNvPr id="7" name="Graphic 6" descr="Radio with solid fill">
            <a:extLst>
              <a:ext uri="{FF2B5EF4-FFF2-40B4-BE49-F238E27FC236}">
                <a16:creationId xmlns:a16="http://schemas.microsoft.com/office/drawing/2014/main" id="{48D701D6-2F14-C419-44EC-C20F515C7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2147" y="4391108"/>
            <a:ext cx="827940" cy="8279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A3BDC5-C4EE-3D2B-A673-A6D9D4A9511A}"/>
              </a:ext>
            </a:extLst>
          </p:cNvPr>
          <p:cNvGrpSpPr/>
          <p:nvPr/>
        </p:nvGrpSpPr>
        <p:grpSpPr>
          <a:xfrm>
            <a:off x="1215946" y="1714848"/>
            <a:ext cx="800341" cy="752044"/>
            <a:chOff x="1055481" y="1623963"/>
            <a:chExt cx="800341" cy="752044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AA8002F-F356-2982-7341-9FFA65519E25}"/>
                </a:ext>
              </a:extLst>
            </p:cNvPr>
            <p:cNvSpPr/>
            <p:nvPr/>
          </p:nvSpPr>
          <p:spPr>
            <a:xfrm>
              <a:off x="1336829" y="2035345"/>
              <a:ext cx="248511" cy="340662"/>
            </a:xfrm>
            <a:custGeom>
              <a:avLst/>
              <a:gdLst>
                <a:gd name="connsiteX0" fmla="*/ 246463 w 248511"/>
                <a:gd name="connsiteY0" fmla="*/ 79344 h 340662"/>
                <a:gd name="connsiteX1" fmla="*/ 239564 w 248511"/>
                <a:gd name="connsiteY1" fmla="*/ 56058 h 340662"/>
                <a:gd name="connsiteX2" fmla="*/ 216278 w 248511"/>
                <a:gd name="connsiteY2" fmla="*/ 62958 h 340662"/>
                <a:gd name="connsiteX3" fmla="*/ 181780 w 248511"/>
                <a:gd name="connsiteY3" fmla="*/ 124191 h 340662"/>
                <a:gd name="connsiteX4" fmla="*/ 205066 w 248511"/>
                <a:gd name="connsiteY4" fmla="*/ 31910 h 340662"/>
                <a:gd name="connsiteX5" fmla="*/ 192129 w 248511"/>
                <a:gd name="connsiteY5" fmla="*/ 11212 h 340662"/>
                <a:gd name="connsiteX6" fmla="*/ 171431 w 248511"/>
                <a:gd name="connsiteY6" fmla="*/ 24148 h 340662"/>
                <a:gd name="connsiteX7" fmla="*/ 151595 w 248511"/>
                <a:gd name="connsiteY7" fmla="*/ 103493 h 340662"/>
                <a:gd name="connsiteX8" fmla="*/ 151595 w 248511"/>
                <a:gd name="connsiteY8" fmla="*/ 17249 h 340662"/>
                <a:gd name="connsiteX9" fmla="*/ 134346 w 248511"/>
                <a:gd name="connsiteY9" fmla="*/ 0 h 340662"/>
                <a:gd name="connsiteX10" fmla="*/ 117097 w 248511"/>
                <a:gd name="connsiteY10" fmla="*/ 17249 h 340662"/>
                <a:gd name="connsiteX11" fmla="*/ 117097 w 248511"/>
                <a:gd name="connsiteY11" fmla="*/ 109530 h 340662"/>
                <a:gd name="connsiteX12" fmla="*/ 97261 w 248511"/>
                <a:gd name="connsiteY12" fmla="*/ 24148 h 340662"/>
                <a:gd name="connsiteX13" fmla="*/ 76563 w 248511"/>
                <a:gd name="connsiteY13" fmla="*/ 11212 h 340662"/>
                <a:gd name="connsiteX14" fmla="*/ 63626 w 248511"/>
                <a:gd name="connsiteY14" fmla="*/ 31910 h 340662"/>
                <a:gd name="connsiteX15" fmla="*/ 87775 w 248511"/>
                <a:gd name="connsiteY15" fmla="*/ 134540 h 340662"/>
                <a:gd name="connsiteX16" fmla="*/ 81737 w 248511"/>
                <a:gd name="connsiteY16" fmla="*/ 169038 h 340662"/>
                <a:gd name="connsiteX17" fmla="*/ 80875 w 248511"/>
                <a:gd name="connsiteY17" fmla="*/ 168175 h 340662"/>
                <a:gd name="connsiteX18" fmla="*/ 20504 w 248511"/>
                <a:gd name="connsiteY18" fmla="*/ 119879 h 340662"/>
                <a:gd name="connsiteX19" fmla="*/ 668 w 248511"/>
                <a:gd name="connsiteY19" fmla="*/ 131091 h 340662"/>
                <a:gd name="connsiteX20" fmla="*/ 11880 w 248511"/>
                <a:gd name="connsiteY20" fmla="*/ 150927 h 340662"/>
                <a:gd name="connsiteX21" fmla="*/ 44653 w 248511"/>
                <a:gd name="connsiteY21" fmla="*/ 187149 h 340662"/>
                <a:gd name="connsiteX22" fmla="*/ 101574 w 248511"/>
                <a:gd name="connsiteY22" fmla="*/ 248382 h 340662"/>
                <a:gd name="connsiteX23" fmla="*/ 101574 w 248511"/>
                <a:gd name="connsiteY23" fmla="*/ 340663 h 340662"/>
                <a:gd name="connsiteX24" fmla="*/ 177468 w 248511"/>
                <a:gd name="connsiteY24" fmla="*/ 340663 h 340662"/>
                <a:gd name="connsiteX25" fmla="*/ 177468 w 248511"/>
                <a:gd name="connsiteY25" fmla="*/ 243207 h 340662"/>
                <a:gd name="connsiteX26" fmla="*/ 210241 w 248511"/>
                <a:gd name="connsiteY26" fmla="*/ 144027 h 340662"/>
                <a:gd name="connsiteX27" fmla="*/ 246463 w 248511"/>
                <a:gd name="connsiteY27" fmla="*/ 79344 h 34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8511" h="340662">
                  <a:moveTo>
                    <a:pt x="246463" y="79344"/>
                  </a:moveTo>
                  <a:cubicBezTo>
                    <a:pt x="250775" y="70720"/>
                    <a:pt x="248188" y="60371"/>
                    <a:pt x="239564" y="56058"/>
                  </a:cubicBezTo>
                  <a:cubicBezTo>
                    <a:pt x="230939" y="51746"/>
                    <a:pt x="220590" y="54334"/>
                    <a:pt x="216278" y="62958"/>
                  </a:cubicBezTo>
                  <a:lnTo>
                    <a:pt x="181780" y="124191"/>
                  </a:lnTo>
                  <a:lnTo>
                    <a:pt x="205066" y="31910"/>
                  </a:lnTo>
                  <a:cubicBezTo>
                    <a:pt x="207653" y="22423"/>
                    <a:pt x="201616" y="12937"/>
                    <a:pt x="192129" y="11212"/>
                  </a:cubicBezTo>
                  <a:cubicBezTo>
                    <a:pt x="182643" y="8624"/>
                    <a:pt x="173156" y="14661"/>
                    <a:pt x="171431" y="24148"/>
                  </a:cubicBezTo>
                  <a:lnTo>
                    <a:pt x="151595" y="103493"/>
                  </a:lnTo>
                  <a:lnTo>
                    <a:pt x="151595" y="17249"/>
                  </a:lnTo>
                  <a:cubicBezTo>
                    <a:pt x="151595" y="7762"/>
                    <a:pt x="143833" y="0"/>
                    <a:pt x="134346" y="0"/>
                  </a:cubicBezTo>
                  <a:cubicBezTo>
                    <a:pt x="124859" y="0"/>
                    <a:pt x="117097" y="7762"/>
                    <a:pt x="117097" y="17249"/>
                  </a:cubicBezTo>
                  <a:lnTo>
                    <a:pt x="117097" y="109530"/>
                  </a:lnTo>
                  <a:lnTo>
                    <a:pt x="97261" y="24148"/>
                  </a:lnTo>
                  <a:cubicBezTo>
                    <a:pt x="95536" y="14661"/>
                    <a:pt x="86050" y="9487"/>
                    <a:pt x="76563" y="11212"/>
                  </a:cubicBezTo>
                  <a:cubicBezTo>
                    <a:pt x="67076" y="12937"/>
                    <a:pt x="61901" y="22423"/>
                    <a:pt x="63626" y="31910"/>
                  </a:cubicBezTo>
                  <a:lnTo>
                    <a:pt x="87775" y="134540"/>
                  </a:lnTo>
                  <a:cubicBezTo>
                    <a:pt x="86912" y="146614"/>
                    <a:pt x="84325" y="158689"/>
                    <a:pt x="81737" y="169038"/>
                  </a:cubicBezTo>
                  <a:cubicBezTo>
                    <a:pt x="81737" y="169038"/>
                    <a:pt x="81737" y="168175"/>
                    <a:pt x="80875" y="168175"/>
                  </a:cubicBezTo>
                  <a:cubicBezTo>
                    <a:pt x="66214" y="145752"/>
                    <a:pt x="42928" y="125916"/>
                    <a:pt x="20504" y="119879"/>
                  </a:cubicBezTo>
                  <a:cubicBezTo>
                    <a:pt x="11880" y="117291"/>
                    <a:pt x="3256" y="122466"/>
                    <a:pt x="668" y="131091"/>
                  </a:cubicBezTo>
                  <a:cubicBezTo>
                    <a:pt x="-1919" y="139715"/>
                    <a:pt x="3256" y="148339"/>
                    <a:pt x="11880" y="150927"/>
                  </a:cubicBezTo>
                  <a:cubicBezTo>
                    <a:pt x="23092" y="153514"/>
                    <a:pt x="33441" y="169900"/>
                    <a:pt x="44653" y="187149"/>
                  </a:cubicBezTo>
                  <a:cubicBezTo>
                    <a:pt x="58452" y="208710"/>
                    <a:pt x="75700" y="233721"/>
                    <a:pt x="101574" y="248382"/>
                  </a:cubicBezTo>
                  <a:lnTo>
                    <a:pt x="101574" y="340663"/>
                  </a:lnTo>
                  <a:lnTo>
                    <a:pt x="177468" y="340663"/>
                  </a:lnTo>
                  <a:lnTo>
                    <a:pt x="177468" y="243207"/>
                  </a:lnTo>
                  <a:cubicBezTo>
                    <a:pt x="205928" y="228546"/>
                    <a:pt x="209378" y="167313"/>
                    <a:pt x="210241" y="144027"/>
                  </a:cubicBezTo>
                  <a:lnTo>
                    <a:pt x="246463" y="793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9488CDD-9CCB-B546-FDAA-0D0DBCDD23BB}"/>
                </a:ext>
              </a:extLst>
            </p:cNvPr>
            <p:cNvSpPr/>
            <p:nvPr/>
          </p:nvSpPr>
          <p:spPr>
            <a:xfrm>
              <a:off x="1055481" y="1929798"/>
              <a:ext cx="332702" cy="255611"/>
            </a:xfrm>
            <a:custGeom>
              <a:avLst/>
              <a:gdLst>
                <a:gd name="connsiteX0" fmla="*/ 223371 w 332702"/>
                <a:gd name="connsiteY0" fmla="*/ 191792 h 255611"/>
                <a:gd name="connsiteX1" fmla="*/ 298403 w 332702"/>
                <a:gd name="connsiteY1" fmla="*/ 192654 h 255611"/>
                <a:gd name="connsiteX2" fmla="*/ 298403 w 332702"/>
                <a:gd name="connsiteY2" fmla="*/ 192654 h 255611"/>
                <a:gd name="connsiteX3" fmla="*/ 315652 w 332702"/>
                <a:gd name="connsiteY3" fmla="*/ 175405 h 255611"/>
                <a:gd name="connsiteX4" fmla="*/ 298403 w 332702"/>
                <a:gd name="connsiteY4" fmla="*/ 158157 h 255611"/>
                <a:gd name="connsiteX5" fmla="*/ 228546 w 332702"/>
                <a:gd name="connsiteY5" fmla="*/ 157294 h 255611"/>
                <a:gd name="connsiteX6" fmla="*/ 319964 w 332702"/>
                <a:gd name="connsiteY6" fmla="*/ 134008 h 255611"/>
                <a:gd name="connsiteX7" fmla="*/ 332038 w 332702"/>
                <a:gd name="connsiteY7" fmla="*/ 113310 h 255611"/>
                <a:gd name="connsiteX8" fmla="*/ 311340 w 332702"/>
                <a:gd name="connsiteY8" fmla="*/ 101236 h 255611"/>
                <a:gd name="connsiteX9" fmla="*/ 231996 w 332702"/>
                <a:gd name="connsiteY9" fmla="*/ 121934 h 255611"/>
                <a:gd name="connsiteX10" fmla="*/ 307890 w 332702"/>
                <a:gd name="connsiteY10" fmla="*/ 80537 h 255611"/>
                <a:gd name="connsiteX11" fmla="*/ 314790 w 332702"/>
                <a:gd name="connsiteY11" fmla="*/ 57251 h 255611"/>
                <a:gd name="connsiteX12" fmla="*/ 291504 w 332702"/>
                <a:gd name="connsiteY12" fmla="*/ 50352 h 255611"/>
                <a:gd name="connsiteX13" fmla="*/ 210435 w 332702"/>
                <a:gd name="connsiteY13" fmla="*/ 93474 h 255611"/>
                <a:gd name="connsiteX14" fmla="*/ 275980 w 332702"/>
                <a:gd name="connsiteY14" fmla="*/ 35690 h 255611"/>
                <a:gd name="connsiteX15" fmla="*/ 277705 w 332702"/>
                <a:gd name="connsiteY15" fmla="*/ 11542 h 255611"/>
                <a:gd name="connsiteX16" fmla="*/ 253557 w 332702"/>
                <a:gd name="connsiteY16" fmla="*/ 9817 h 255611"/>
                <a:gd name="connsiteX17" fmla="*/ 174212 w 332702"/>
                <a:gd name="connsiteY17" fmla="*/ 78812 h 255611"/>
                <a:gd name="connsiteX18" fmla="*/ 140577 w 332702"/>
                <a:gd name="connsiteY18" fmla="*/ 89162 h 255611"/>
                <a:gd name="connsiteX19" fmla="*/ 141440 w 332702"/>
                <a:gd name="connsiteY19" fmla="*/ 88299 h 255611"/>
                <a:gd name="connsiteX20" fmla="*/ 155239 w 332702"/>
                <a:gd name="connsiteY20" fmla="*/ 12405 h 255611"/>
                <a:gd name="connsiteX21" fmla="*/ 135403 w 332702"/>
                <a:gd name="connsiteY21" fmla="*/ 330 h 255611"/>
                <a:gd name="connsiteX22" fmla="*/ 123329 w 332702"/>
                <a:gd name="connsiteY22" fmla="*/ 20167 h 255611"/>
                <a:gd name="connsiteX23" fmla="*/ 107805 w 332702"/>
                <a:gd name="connsiteY23" fmla="*/ 65876 h 255611"/>
                <a:gd name="connsiteX24" fmla="*/ 81069 w 332702"/>
                <a:gd name="connsiteY24" fmla="*/ 145220 h 255611"/>
                <a:gd name="connsiteX25" fmla="*/ 0 w 332702"/>
                <a:gd name="connsiteY25" fmla="*/ 189204 h 255611"/>
                <a:gd name="connsiteX26" fmla="*/ 36222 w 332702"/>
                <a:gd name="connsiteY26" fmla="*/ 255612 h 255611"/>
                <a:gd name="connsiteX27" fmla="*/ 121604 w 332702"/>
                <a:gd name="connsiteY27" fmla="*/ 209903 h 255611"/>
                <a:gd name="connsiteX28" fmla="*/ 223371 w 332702"/>
                <a:gd name="connsiteY28" fmla="*/ 191792 h 25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702" h="255611">
                  <a:moveTo>
                    <a:pt x="223371" y="191792"/>
                  </a:moveTo>
                  <a:lnTo>
                    <a:pt x="298403" y="192654"/>
                  </a:lnTo>
                  <a:cubicBezTo>
                    <a:pt x="298403" y="192654"/>
                    <a:pt x="298403" y="192654"/>
                    <a:pt x="298403" y="192654"/>
                  </a:cubicBezTo>
                  <a:cubicBezTo>
                    <a:pt x="307890" y="192654"/>
                    <a:pt x="315652" y="184892"/>
                    <a:pt x="315652" y="175405"/>
                  </a:cubicBezTo>
                  <a:cubicBezTo>
                    <a:pt x="315652" y="165918"/>
                    <a:pt x="307890" y="158157"/>
                    <a:pt x="298403" y="158157"/>
                  </a:cubicBezTo>
                  <a:lnTo>
                    <a:pt x="228546" y="157294"/>
                  </a:lnTo>
                  <a:lnTo>
                    <a:pt x="319964" y="134008"/>
                  </a:lnTo>
                  <a:cubicBezTo>
                    <a:pt x="329451" y="131421"/>
                    <a:pt x="334626" y="121934"/>
                    <a:pt x="332038" y="113310"/>
                  </a:cubicBezTo>
                  <a:cubicBezTo>
                    <a:pt x="329451" y="103823"/>
                    <a:pt x="319964" y="98648"/>
                    <a:pt x="311340" y="101236"/>
                  </a:cubicBezTo>
                  <a:lnTo>
                    <a:pt x="231996" y="121934"/>
                  </a:lnTo>
                  <a:lnTo>
                    <a:pt x="307890" y="80537"/>
                  </a:lnTo>
                  <a:cubicBezTo>
                    <a:pt x="316515" y="76225"/>
                    <a:pt x="319102" y="65876"/>
                    <a:pt x="314790" y="57251"/>
                  </a:cubicBezTo>
                  <a:cubicBezTo>
                    <a:pt x="310478" y="48627"/>
                    <a:pt x="300128" y="46040"/>
                    <a:pt x="291504" y="50352"/>
                  </a:cubicBezTo>
                  <a:lnTo>
                    <a:pt x="210435" y="93474"/>
                  </a:lnTo>
                  <a:lnTo>
                    <a:pt x="275980" y="35690"/>
                  </a:lnTo>
                  <a:cubicBezTo>
                    <a:pt x="282880" y="29653"/>
                    <a:pt x="283742" y="18442"/>
                    <a:pt x="277705" y="11542"/>
                  </a:cubicBezTo>
                  <a:cubicBezTo>
                    <a:pt x="271668" y="4643"/>
                    <a:pt x="260456" y="3780"/>
                    <a:pt x="253557" y="9817"/>
                  </a:cubicBezTo>
                  <a:lnTo>
                    <a:pt x="174212" y="78812"/>
                  </a:lnTo>
                  <a:cubicBezTo>
                    <a:pt x="163001" y="83987"/>
                    <a:pt x="151789" y="87437"/>
                    <a:pt x="140577" y="89162"/>
                  </a:cubicBezTo>
                  <a:cubicBezTo>
                    <a:pt x="140577" y="89162"/>
                    <a:pt x="140577" y="88299"/>
                    <a:pt x="141440" y="88299"/>
                  </a:cubicBezTo>
                  <a:cubicBezTo>
                    <a:pt x="154376" y="64151"/>
                    <a:pt x="160413" y="34828"/>
                    <a:pt x="155239" y="12405"/>
                  </a:cubicBezTo>
                  <a:cubicBezTo>
                    <a:pt x="153514" y="3780"/>
                    <a:pt x="144027" y="-1394"/>
                    <a:pt x="135403" y="330"/>
                  </a:cubicBezTo>
                  <a:cubicBezTo>
                    <a:pt x="126778" y="2055"/>
                    <a:pt x="121604" y="11542"/>
                    <a:pt x="123329" y="20167"/>
                  </a:cubicBezTo>
                  <a:cubicBezTo>
                    <a:pt x="125916" y="31378"/>
                    <a:pt x="117292" y="47765"/>
                    <a:pt x="107805" y="65876"/>
                  </a:cubicBezTo>
                  <a:cubicBezTo>
                    <a:pt x="95731" y="88299"/>
                    <a:pt x="81932" y="115035"/>
                    <a:pt x="81069" y="145220"/>
                  </a:cubicBezTo>
                  <a:lnTo>
                    <a:pt x="0" y="189204"/>
                  </a:lnTo>
                  <a:lnTo>
                    <a:pt x="36222" y="255612"/>
                  </a:lnTo>
                  <a:lnTo>
                    <a:pt x="121604" y="209903"/>
                  </a:lnTo>
                  <a:cubicBezTo>
                    <a:pt x="147477" y="228014"/>
                    <a:pt x="202673" y="202141"/>
                    <a:pt x="223371" y="191792"/>
                  </a:cubicBezTo>
                  <a:close/>
                </a:path>
              </a:pathLst>
            </a:custGeom>
            <a:solidFill>
              <a:srgbClr val="FFC000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0C26FFB-F0BF-F583-2741-1C20057CACEE}"/>
                </a:ext>
              </a:extLst>
            </p:cNvPr>
            <p:cNvSpPr/>
            <p:nvPr/>
          </p:nvSpPr>
          <p:spPr>
            <a:xfrm>
              <a:off x="1180534" y="1623963"/>
              <a:ext cx="302223" cy="302715"/>
            </a:xfrm>
            <a:custGeom>
              <a:avLst/>
              <a:gdLst>
                <a:gd name="connsiteX0" fmla="*/ 107805 w 302223"/>
                <a:gd name="connsiteY0" fmla="*/ 216472 h 302715"/>
                <a:gd name="connsiteX1" fmla="*/ 125916 w 302223"/>
                <a:gd name="connsiteY1" fmla="*/ 288917 h 302715"/>
                <a:gd name="connsiteX2" fmla="*/ 142302 w 302223"/>
                <a:gd name="connsiteY2" fmla="*/ 301853 h 302715"/>
                <a:gd name="connsiteX3" fmla="*/ 146614 w 302223"/>
                <a:gd name="connsiteY3" fmla="*/ 300991 h 302715"/>
                <a:gd name="connsiteX4" fmla="*/ 159551 w 302223"/>
                <a:gd name="connsiteY4" fmla="*/ 280292 h 302715"/>
                <a:gd name="connsiteX5" fmla="*/ 143165 w 302223"/>
                <a:gd name="connsiteY5" fmla="*/ 212160 h 302715"/>
                <a:gd name="connsiteX6" fmla="*/ 188874 w 302223"/>
                <a:gd name="connsiteY6" fmla="*/ 294091 h 302715"/>
                <a:gd name="connsiteX7" fmla="*/ 204398 w 302223"/>
                <a:gd name="connsiteY7" fmla="*/ 302716 h 302715"/>
                <a:gd name="connsiteX8" fmla="*/ 213022 w 302223"/>
                <a:gd name="connsiteY8" fmla="*/ 300128 h 302715"/>
                <a:gd name="connsiteX9" fmla="*/ 219922 w 302223"/>
                <a:gd name="connsiteY9" fmla="*/ 276842 h 302715"/>
                <a:gd name="connsiteX10" fmla="*/ 180249 w 302223"/>
                <a:gd name="connsiteY10" fmla="*/ 205260 h 302715"/>
                <a:gd name="connsiteX11" fmla="*/ 238895 w 302223"/>
                <a:gd name="connsiteY11" fmla="*/ 268218 h 302715"/>
                <a:gd name="connsiteX12" fmla="*/ 251832 w 302223"/>
                <a:gd name="connsiteY12" fmla="*/ 273393 h 302715"/>
                <a:gd name="connsiteX13" fmla="*/ 263906 w 302223"/>
                <a:gd name="connsiteY13" fmla="*/ 269081 h 302715"/>
                <a:gd name="connsiteX14" fmla="*/ 264768 w 302223"/>
                <a:gd name="connsiteY14" fmla="*/ 244932 h 302715"/>
                <a:gd name="connsiteX15" fmla="*/ 201810 w 302223"/>
                <a:gd name="connsiteY15" fmla="*/ 177662 h 302715"/>
                <a:gd name="connsiteX16" fmla="*/ 275118 w 302223"/>
                <a:gd name="connsiteY16" fmla="*/ 226821 h 302715"/>
                <a:gd name="connsiteX17" fmla="*/ 284604 w 302223"/>
                <a:gd name="connsiteY17" fmla="*/ 229408 h 302715"/>
                <a:gd name="connsiteX18" fmla="*/ 299266 w 302223"/>
                <a:gd name="connsiteY18" fmla="*/ 221646 h 302715"/>
                <a:gd name="connsiteX19" fmla="*/ 294954 w 302223"/>
                <a:gd name="connsiteY19" fmla="*/ 197498 h 302715"/>
                <a:gd name="connsiteX20" fmla="*/ 206985 w 302223"/>
                <a:gd name="connsiteY20" fmla="*/ 138852 h 302715"/>
                <a:gd name="connsiteX21" fmla="*/ 188011 w 302223"/>
                <a:gd name="connsiteY21" fmla="*/ 109530 h 302715"/>
                <a:gd name="connsiteX22" fmla="*/ 188874 w 302223"/>
                <a:gd name="connsiteY22" fmla="*/ 109530 h 302715"/>
                <a:gd name="connsiteX23" fmla="*/ 265631 w 302223"/>
                <a:gd name="connsiteY23" fmla="*/ 103492 h 302715"/>
                <a:gd name="connsiteX24" fmla="*/ 271668 w 302223"/>
                <a:gd name="connsiteY24" fmla="*/ 81932 h 302715"/>
                <a:gd name="connsiteX25" fmla="*/ 250107 w 302223"/>
                <a:gd name="connsiteY25" fmla="*/ 75895 h 302715"/>
                <a:gd name="connsiteX26" fmla="*/ 201810 w 302223"/>
                <a:gd name="connsiteY26" fmla="*/ 72445 h 302715"/>
                <a:gd name="connsiteX27" fmla="*/ 118154 w 302223"/>
                <a:gd name="connsiteY27" fmla="*/ 67270 h 302715"/>
                <a:gd name="connsiteX28" fmla="*/ 55196 w 302223"/>
                <a:gd name="connsiteY28" fmla="*/ 0 h 302715"/>
                <a:gd name="connsiteX29" fmla="*/ 0 w 302223"/>
                <a:gd name="connsiteY29" fmla="*/ 51746 h 302715"/>
                <a:gd name="connsiteX30" fmla="*/ 66408 w 302223"/>
                <a:gd name="connsiteY30" fmla="*/ 122466 h 302715"/>
                <a:gd name="connsiteX31" fmla="*/ 107805 w 302223"/>
                <a:gd name="connsiteY31" fmla="*/ 216472 h 30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2223" h="302715">
                  <a:moveTo>
                    <a:pt x="107805" y="216472"/>
                  </a:moveTo>
                  <a:lnTo>
                    <a:pt x="125916" y="288917"/>
                  </a:lnTo>
                  <a:cubicBezTo>
                    <a:pt x="127641" y="296679"/>
                    <a:pt x="134540" y="301853"/>
                    <a:pt x="142302" y="301853"/>
                  </a:cubicBezTo>
                  <a:cubicBezTo>
                    <a:pt x="144027" y="301853"/>
                    <a:pt x="144890" y="301853"/>
                    <a:pt x="146614" y="300991"/>
                  </a:cubicBezTo>
                  <a:cubicBezTo>
                    <a:pt x="156101" y="298403"/>
                    <a:pt x="161276" y="289779"/>
                    <a:pt x="159551" y="280292"/>
                  </a:cubicBezTo>
                  <a:lnTo>
                    <a:pt x="143165" y="212160"/>
                  </a:lnTo>
                  <a:lnTo>
                    <a:pt x="188874" y="294091"/>
                  </a:lnTo>
                  <a:cubicBezTo>
                    <a:pt x="192324" y="300128"/>
                    <a:pt x="197498" y="302716"/>
                    <a:pt x="204398" y="302716"/>
                  </a:cubicBezTo>
                  <a:cubicBezTo>
                    <a:pt x="206985" y="302716"/>
                    <a:pt x="210435" y="301853"/>
                    <a:pt x="213022" y="300128"/>
                  </a:cubicBezTo>
                  <a:cubicBezTo>
                    <a:pt x="221646" y="295816"/>
                    <a:pt x="224234" y="284604"/>
                    <a:pt x="219922" y="276842"/>
                  </a:cubicBezTo>
                  <a:lnTo>
                    <a:pt x="180249" y="205260"/>
                  </a:lnTo>
                  <a:lnTo>
                    <a:pt x="238895" y="268218"/>
                  </a:lnTo>
                  <a:cubicBezTo>
                    <a:pt x="242345" y="271668"/>
                    <a:pt x="246657" y="273393"/>
                    <a:pt x="251832" y="273393"/>
                  </a:cubicBezTo>
                  <a:cubicBezTo>
                    <a:pt x="256144" y="273393"/>
                    <a:pt x="260456" y="271668"/>
                    <a:pt x="263906" y="269081"/>
                  </a:cubicBezTo>
                  <a:cubicBezTo>
                    <a:pt x="270805" y="262181"/>
                    <a:pt x="270805" y="251832"/>
                    <a:pt x="264768" y="244932"/>
                  </a:cubicBezTo>
                  <a:lnTo>
                    <a:pt x="201810" y="177662"/>
                  </a:lnTo>
                  <a:lnTo>
                    <a:pt x="275118" y="226821"/>
                  </a:lnTo>
                  <a:cubicBezTo>
                    <a:pt x="277705" y="228546"/>
                    <a:pt x="281155" y="229408"/>
                    <a:pt x="284604" y="229408"/>
                  </a:cubicBezTo>
                  <a:cubicBezTo>
                    <a:pt x="289779" y="229408"/>
                    <a:pt x="295816" y="226821"/>
                    <a:pt x="299266" y="221646"/>
                  </a:cubicBezTo>
                  <a:cubicBezTo>
                    <a:pt x="304440" y="213885"/>
                    <a:pt x="302716" y="202673"/>
                    <a:pt x="294954" y="197498"/>
                  </a:cubicBezTo>
                  <a:lnTo>
                    <a:pt x="206985" y="138852"/>
                  </a:lnTo>
                  <a:cubicBezTo>
                    <a:pt x="199223" y="129366"/>
                    <a:pt x="193186" y="119016"/>
                    <a:pt x="188011" y="109530"/>
                  </a:cubicBezTo>
                  <a:cubicBezTo>
                    <a:pt x="188011" y="109530"/>
                    <a:pt x="188874" y="109530"/>
                    <a:pt x="188874" y="109530"/>
                  </a:cubicBezTo>
                  <a:cubicBezTo>
                    <a:pt x="214747" y="115567"/>
                    <a:pt x="244932" y="114704"/>
                    <a:pt x="265631" y="103492"/>
                  </a:cubicBezTo>
                  <a:cubicBezTo>
                    <a:pt x="273393" y="99180"/>
                    <a:pt x="275980" y="89694"/>
                    <a:pt x="271668" y="81932"/>
                  </a:cubicBezTo>
                  <a:cubicBezTo>
                    <a:pt x="267356" y="74170"/>
                    <a:pt x="257869" y="71582"/>
                    <a:pt x="250107" y="75895"/>
                  </a:cubicBezTo>
                  <a:cubicBezTo>
                    <a:pt x="240620" y="81069"/>
                    <a:pt x="221646" y="76757"/>
                    <a:pt x="201810" y="72445"/>
                  </a:cubicBezTo>
                  <a:cubicBezTo>
                    <a:pt x="176800" y="66408"/>
                    <a:pt x="147477" y="59508"/>
                    <a:pt x="118154" y="67270"/>
                  </a:cubicBezTo>
                  <a:lnTo>
                    <a:pt x="55196" y="0"/>
                  </a:lnTo>
                  <a:lnTo>
                    <a:pt x="0" y="51746"/>
                  </a:lnTo>
                  <a:lnTo>
                    <a:pt x="66408" y="122466"/>
                  </a:lnTo>
                  <a:cubicBezTo>
                    <a:pt x="52609" y="152651"/>
                    <a:pt x="91418" y="200086"/>
                    <a:pt x="107805" y="216472"/>
                  </a:cubicBezTo>
                  <a:close/>
                </a:path>
              </a:pathLst>
            </a:custGeom>
            <a:solidFill>
              <a:srgbClr val="C00000"/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ADF0036-530F-B907-BF3B-468DF6B478BA}"/>
                </a:ext>
              </a:extLst>
            </p:cNvPr>
            <p:cNvSpPr/>
            <p:nvPr/>
          </p:nvSpPr>
          <p:spPr>
            <a:xfrm>
              <a:off x="1556186" y="1924630"/>
              <a:ext cx="299636" cy="306488"/>
            </a:xfrm>
            <a:custGeom>
              <a:avLst/>
              <a:gdLst>
                <a:gd name="connsiteX0" fmla="*/ 299636 w 299636"/>
                <a:gd name="connsiteY0" fmla="*/ 254743 h 306488"/>
                <a:gd name="connsiteX1" fmla="*/ 234091 w 299636"/>
                <a:gd name="connsiteY1" fmla="*/ 183160 h 306488"/>
                <a:gd name="connsiteX2" fmla="*/ 190969 w 299636"/>
                <a:gd name="connsiteY2" fmla="*/ 88292 h 306488"/>
                <a:gd name="connsiteX3" fmla="*/ 173721 w 299636"/>
                <a:gd name="connsiteY3" fmla="*/ 15847 h 306488"/>
                <a:gd name="connsiteX4" fmla="*/ 153022 w 299636"/>
                <a:gd name="connsiteY4" fmla="*/ 2911 h 306488"/>
                <a:gd name="connsiteX5" fmla="*/ 140085 w 299636"/>
                <a:gd name="connsiteY5" fmla="*/ 23609 h 306488"/>
                <a:gd name="connsiteX6" fmla="*/ 156472 w 299636"/>
                <a:gd name="connsiteY6" fmla="*/ 91742 h 306488"/>
                <a:gd name="connsiteX7" fmla="*/ 110763 w 299636"/>
                <a:gd name="connsiteY7" fmla="*/ 8948 h 306488"/>
                <a:gd name="connsiteX8" fmla="*/ 87477 w 299636"/>
                <a:gd name="connsiteY8" fmla="*/ 2048 h 306488"/>
                <a:gd name="connsiteX9" fmla="*/ 80577 w 299636"/>
                <a:gd name="connsiteY9" fmla="*/ 25334 h 306488"/>
                <a:gd name="connsiteX10" fmla="*/ 120249 w 299636"/>
                <a:gd name="connsiteY10" fmla="*/ 97779 h 306488"/>
                <a:gd name="connsiteX11" fmla="*/ 61604 w 299636"/>
                <a:gd name="connsiteY11" fmla="*/ 34821 h 306488"/>
                <a:gd name="connsiteX12" fmla="*/ 37455 w 299636"/>
                <a:gd name="connsiteY12" fmla="*/ 33959 h 306488"/>
                <a:gd name="connsiteX13" fmla="*/ 36593 w 299636"/>
                <a:gd name="connsiteY13" fmla="*/ 58107 h 306488"/>
                <a:gd name="connsiteX14" fmla="*/ 99551 w 299636"/>
                <a:gd name="connsiteY14" fmla="*/ 126239 h 306488"/>
                <a:gd name="connsiteX15" fmla="*/ 27106 w 299636"/>
                <a:gd name="connsiteY15" fmla="*/ 77081 h 306488"/>
                <a:gd name="connsiteX16" fmla="*/ 2958 w 299636"/>
                <a:gd name="connsiteY16" fmla="*/ 81393 h 306488"/>
                <a:gd name="connsiteX17" fmla="*/ 7270 w 299636"/>
                <a:gd name="connsiteY17" fmla="*/ 105541 h 306488"/>
                <a:gd name="connsiteX18" fmla="*/ 94376 w 299636"/>
                <a:gd name="connsiteY18" fmla="*/ 165049 h 306488"/>
                <a:gd name="connsiteX19" fmla="*/ 113350 w 299636"/>
                <a:gd name="connsiteY19" fmla="*/ 194372 h 306488"/>
                <a:gd name="connsiteX20" fmla="*/ 112487 w 299636"/>
                <a:gd name="connsiteY20" fmla="*/ 194372 h 306488"/>
                <a:gd name="connsiteX21" fmla="*/ 35731 w 299636"/>
                <a:gd name="connsiteY21" fmla="*/ 200409 h 306488"/>
                <a:gd name="connsiteX22" fmla="*/ 28831 w 299636"/>
                <a:gd name="connsiteY22" fmla="*/ 221970 h 306488"/>
                <a:gd name="connsiteX23" fmla="*/ 50392 w 299636"/>
                <a:gd name="connsiteY23" fmla="*/ 228870 h 306488"/>
                <a:gd name="connsiteX24" fmla="*/ 98688 w 299636"/>
                <a:gd name="connsiteY24" fmla="*/ 233182 h 306488"/>
                <a:gd name="connsiteX25" fmla="*/ 182345 w 299636"/>
                <a:gd name="connsiteY25" fmla="*/ 239219 h 306488"/>
                <a:gd name="connsiteX26" fmla="*/ 244440 w 299636"/>
                <a:gd name="connsiteY26" fmla="*/ 306489 h 306488"/>
                <a:gd name="connsiteX27" fmla="*/ 299636 w 299636"/>
                <a:gd name="connsiteY27" fmla="*/ 254743 h 30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9636" h="306488">
                  <a:moveTo>
                    <a:pt x="299636" y="254743"/>
                  </a:moveTo>
                  <a:lnTo>
                    <a:pt x="234091" y="183160"/>
                  </a:lnTo>
                  <a:cubicBezTo>
                    <a:pt x="245303" y="152975"/>
                    <a:pt x="206493" y="105541"/>
                    <a:pt x="190969" y="88292"/>
                  </a:cubicBezTo>
                  <a:lnTo>
                    <a:pt x="173721" y="15847"/>
                  </a:lnTo>
                  <a:cubicBezTo>
                    <a:pt x="171133" y="6361"/>
                    <a:pt x="162509" y="1186"/>
                    <a:pt x="153022" y="2911"/>
                  </a:cubicBezTo>
                  <a:cubicBezTo>
                    <a:pt x="143535" y="5498"/>
                    <a:pt x="138361" y="14123"/>
                    <a:pt x="140085" y="23609"/>
                  </a:cubicBezTo>
                  <a:lnTo>
                    <a:pt x="156472" y="91742"/>
                  </a:lnTo>
                  <a:lnTo>
                    <a:pt x="110763" y="8948"/>
                  </a:lnTo>
                  <a:cubicBezTo>
                    <a:pt x="106450" y="324"/>
                    <a:pt x="96101" y="-2264"/>
                    <a:pt x="87477" y="2048"/>
                  </a:cubicBezTo>
                  <a:cubicBezTo>
                    <a:pt x="78852" y="6361"/>
                    <a:pt x="76265" y="16710"/>
                    <a:pt x="80577" y="25334"/>
                  </a:cubicBezTo>
                  <a:lnTo>
                    <a:pt x="120249" y="97779"/>
                  </a:lnTo>
                  <a:lnTo>
                    <a:pt x="61604" y="34821"/>
                  </a:lnTo>
                  <a:cubicBezTo>
                    <a:pt x="54704" y="27922"/>
                    <a:pt x="44355" y="27059"/>
                    <a:pt x="37455" y="33959"/>
                  </a:cubicBezTo>
                  <a:cubicBezTo>
                    <a:pt x="30556" y="40858"/>
                    <a:pt x="29693" y="51207"/>
                    <a:pt x="36593" y="58107"/>
                  </a:cubicBezTo>
                  <a:lnTo>
                    <a:pt x="99551" y="126239"/>
                  </a:lnTo>
                  <a:lnTo>
                    <a:pt x="27106" y="77081"/>
                  </a:lnTo>
                  <a:cubicBezTo>
                    <a:pt x="19344" y="71906"/>
                    <a:pt x="8132" y="73631"/>
                    <a:pt x="2958" y="81393"/>
                  </a:cubicBezTo>
                  <a:cubicBezTo>
                    <a:pt x="-2217" y="89155"/>
                    <a:pt x="-492" y="100366"/>
                    <a:pt x="7270" y="105541"/>
                  </a:cubicBezTo>
                  <a:lnTo>
                    <a:pt x="94376" y="165049"/>
                  </a:lnTo>
                  <a:cubicBezTo>
                    <a:pt x="102138" y="174536"/>
                    <a:pt x="108175" y="184885"/>
                    <a:pt x="113350" y="194372"/>
                  </a:cubicBezTo>
                  <a:cubicBezTo>
                    <a:pt x="113350" y="194372"/>
                    <a:pt x="112487" y="194372"/>
                    <a:pt x="112487" y="194372"/>
                  </a:cubicBezTo>
                  <a:cubicBezTo>
                    <a:pt x="86614" y="188335"/>
                    <a:pt x="56429" y="189197"/>
                    <a:pt x="35731" y="200409"/>
                  </a:cubicBezTo>
                  <a:cubicBezTo>
                    <a:pt x="27969" y="204721"/>
                    <a:pt x="24519" y="214208"/>
                    <a:pt x="28831" y="221970"/>
                  </a:cubicBezTo>
                  <a:cubicBezTo>
                    <a:pt x="33143" y="229732"/>
                    <a:pt x="42630" y="233182"/>
                    <a:pt x="50392" y="228870"/>
                  </a:cubicBezTo>
                  <a:cubicBezTo>
                    <a:pt x="59879" y="223695"/>
                    <a:pt x="78852" y="228007"/>
                    <a:pt x="98688" y="233182"/>
                  </a:cubicBezTo>
                  <a:cubicBezTo>
                    <a:pt x="123699" y="239219"/>
                    <a:pt x="153022" y="246118"/>
                    <a:pt x="182345" y="239219"/>
                  </a:cubicBezTo>
                  <a:lnTo>
                    <a:pt x="244440" y="306489"/>
                  </a:lnTo>
                  <a:lnTo>
                    <a:pt x="299636" y="254743"/>
                  </a:lnTo>
                  <a:close/>
                </a:path>
              </a:pathLst>
            </a:custGeom>
            <a:solidFill>
              <a:srgbClr val="186E9A"/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FF1A6F5-58A9-BA2A-1B94-C51B3A16B809}"/>
                </a:ext>
              </a:extLst>
            </p:cNvPr>
            <p:cNvSpPr/>
            <p:nvPr/>
          </p:nvSpPr>
          <p:spPr>
            <a:xfrm>
              <a:off x="1483031" y="1623963"/>
              <a:ext cx="292584" cy="317377"/>
            </a:xfrm>
            <a:custGeom>
              <a:avLst/>
              <a:gdLst>
                <a:gd name="connsiteX0" fmla="*/ 18329 w 292584"/>
                <a:gd name="connsiteY0" fmla="*/ 186287 h 317377"/>
                <a:gd name="connsiteX1" fmla="*/ 24366 w 292584"/>
                <a:gd name="connsiteY1" fmla="*/ 185424 h 317377"/>
                <a:gd name="connsiteX2" fmla="*/ 89912 w 292584"/>
                <a:gd name="connsiteY2" fmla="*/ 162138 h 317377"/>
                <a:gd name="connsiteX3" fmla="*/ 12292 w 292584"/>
                <a:gd name="connsiteY3" fmla="*/ 215609 h 317377"/>
                <a:gd name="connsiteX4" fmla="*/ 7980 w 292584"/>
                <a:gd name="connsiteY4" fmla="*/ 239758 h 317377"/>
                <a:gd name="connsiteX5" fmla="*/ 21779 w 292584"/>
                <a:gd name="connsiteY5" fmla="*/ 247520 h 317377"/>
                <a:gd name="connsiteX6" fmla="*/ 31266 w 292584"/>
                <a:gd name="connsiteY6" fmla="*/ 244070 h 317377"/>
                <a:gd name="connsiteX7" fmla="*/ 98536 w 292584"/>
                <a:gd name="connsiteY7" fmla="*/ 197498 h 317377"/>
                <a:gd name="connsiteX8" fmla="*/ 41615 w 292584"/>
                <a:gd name="connsiteY8" fmla="*/ 262181 h 317377"/>
                <a:gd name="connsiteX9" fmla="*/ 43340 w 292584"/>
                <a:gd name="connsiteY9" fmla="*/ 286329 h 317377"/>
                <a:gd name="connsiteX10" fmla="*/ 54552 w 292584"/>
                <a:gd name="connsiteY10" fmla="*/ 290641 h 317377"/>
                <a:gd name="connsiteX11" fmla="*/ 67488 w 292584"/>
                <a:gd name="connsiteY11" fmla="*/ 284604 h 317377"/>
                <a:gd name="connsiteX12" fmla="*/ 128721 w 292584"/>
                <a:gd name="connsiteY12" fmla="*/ 214747 h 317377"/>
                <a:gd name="connsiteX13" fmla="*/ 87324 w 292584"/>
                <a:gd name="connsiteY13" fmla="*/ 292366 h 317377"/>
                <a:gd name="connsiteX14" fmla="*/ 94224 w 292584"/>
                <a:gd name="connsiteY14" fmla="*/ 315652 h 317377"/>
                <a:gd name="connsiteX15" fmla="*/ 101986 w 292584"/>
                <a:gd name="connsiteY15" fmla="*/ 317377 h 317377"/>
                <a:gd name="connsiteX16" fmla="*/ 117510 w 292584"/>
                <a:gd name="connsiteY16" fmla="*/ 307890 h 317377"/>
                <a:gd name="connsiteX17" fmla="*/ 167531 w 292584"/>
                <a:gd name="connsiteY17" fmla="*/ 214747 h 317377"/>
                <a:gd name="connsiteX18" fmla="*/ 195129 w 292584"/>
                <a:gd name="connsiteY18" fmla="*/ 193186 h 317377"/>
                <a:gd name="connsiteX19" fmla="*/ 195129 w 292584"/>
                <a:gd name="connsiteY19" fmla="*/ 194048 h 317377"/>
                <a:gd name="connsiteX20" fmla="*/ 208928 w 292584"/>
                <a:gd name="connsiteY20" fmla="*/ 269943 h 317377"/>
                <a:gd name="connsiteX21" fmla="*/ 231351 w 292584"/>
                <a:gd name="connsiteY21" fmla="*/ 274255 h 317377"/>
                <a:gd name="connsiteX22" fmla="*/ 235664 w 292584"/>
                <a:gd name="connsiteY22" fmla="*/ 251832 h 317377"/>
                <a:gd name="connsiteX23" fmla="*/ 234801 w 292584"/>
                <a:gd name="connsiteY23" fmla="*/ 202673 h 317377"/>
                <a:gd name="connsiteX24" fmla="*/ 232214 w 292584"/>
                <a:gd name="connsiteY24" fmla="*/ 119016 h 317377"/>
                <a:gd name="connsiteX25" fmla="*/ 292584 w 292584"/>
                <a:gd name="connsiteY25" fmla="*/ 50021 h 317377"/>
                <a:gd name="connsiteX26" fmla="*/ 235664 w 292584"/>
                <a:gd name="connsiteY26" fmla="*/ 0 h 317377"/>
                <a:gd name="connsiteX27" fmla="*/ 171843 w 292584"/>
                <a:gd name="connsiteY27" fmla="*/ 73307 h 317377"/>
                <a:gd name="connsiteX28" fmla="*/ 82150 w 292584"/>
                <a:gd name="connsiteY28" fmla="*/ 125916 h 317377"/>
                <a:gd name="connsiteX29" fmla="*/ 11430 w 292584"/>
                <a:gd name="connsiteY29" fmla="*/ 150927 h 317377"/>
                <a:gd name="connsiteX30" fmla="*/ 1081 w 292584"/>
                <a:gd name="connsiteY30" fmla="*/ 173350 h 317377"/>
                <a:gd name="connsiteX31" fmla="*/ 18329 w 292584"/>
                <a:gd name="connsiteY31" fmla="*/ 186287 h 31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2584" h="317377">
                  <a:moveTo>
                    <a:pt x="18329" y="186287"/>
                  </a:moveTo>
                  <a:cubicBezTo>
                    <a:pt x="20054" y="186287"/>
                    <a:pt x="21779" y="186287"/>
                    <a:pt x="24366" y="185424"/>
                  </a:cubicBezTo>
                  <a:lnTo>
                    <a:pt x="89912" y="162138"/>
                  </a:lnTo>
                  <a:lnTo>
                    <a:pt x="12292" y="215609"/>
                  </a:lnTo>
                  <a:cubicBezTo>
                    <a:pt x="4530" y="220784"/>
                    <a:pt x="2805" y="231996"/>
                    <a:pt x="7980" y="239758"/>
                  </a:cubicBezTo>
                  <a:cubicBezTo>
                    <a:pt x="11430" y="244932"/>
                    <a:pt x="16604" y="247520"/>
                    <a:pt x="21779" y="247520"/>
                  </a:cubicBezTo>
                  <a:cubicBezTo>
                    <a:pt x="25229" y="247520"/>
                    <a:pt x="28679" y="246657"/>
                    <a:pt x="31266" y="244070"/>
                  </a:cubicBezTo>
                  <a:lnTo>
                    <a:pt x="98536" y="197498"/>
                  </a:lnTo>
                  <a:lnTo>
                    <a:pt x="41615" y="262181"/>
                  </a:lnTo>
                  <a:cubicBezTo>
                    <a:pt x="35578" y="269081"/>
                    <a:pt x="36441" y="280292"/>
                    <a:pt x="43340" y="286329"/>
                  </a:cubicBezTo>
                  <a:cubicBezTo>
                    <a:pt x="46790" y="288917"/>
                    <a:pt x="50240" y="290641"/>
                    <a:pt x="54552" y="290641"/>
                  </a:cubicBezTo>
                  <a:cubicBezTo>
                    <a:pt x="59726" y="290641"/>
                    <a:pt x="64038" y="288917"/>
                    <a:pt x="67488" y="284604"/>
                  </a:cubicBezTo>
                  <a:lnTo>
                    <a:pt x="128721" y="214747"/>
                  </a:lnTo>
                  <a:lnTo>
                    <a:pt x="87324" y="292366"/>
                  </a:lnTo>
                  <a:cubicBezTo>
                    <a:pt x="83012" y="300991"/>
                    <a:pt x="85599" y="311340"/>
                    <a:pt x="94224" y="315652"/>
                  </a:cubicBezTo>
                  <a:cubicBezTo>
                    <a:pt x="96811" y="317377"/>
                    <a:pt x="99398" y="317377"/>
                    <a:pt x="101986" y="317377"/>
                  </a:cubicBezTo>
                  <a:cubicBezTo>
                    <a:pt x="108023" y="317377"/>
                    <a:pt x="114060" y="313927"/>
                    <a:pt x="117510" y="307890"/>
                  </a:cubicBezTo>
                  <a:lnTo>
                    <a:pt x="167531" y="214747"/>
                  </a:lnTo>
                  <a:cubicBezTo>
                    <a:pt x="176155" y="206123"/>
                    <a:pt x="185642" y="199223"/>
                    <a:pt x="195129" y="193186"/>
                  </a:cubicBezTo>
                  <a:cubicBezTo>
                    <a:pt x="195129" y="193186"/>
                    <a:pt x="195129" y="194048"/>
                    <a:pt x="195129" y="194048"/>
                  </a:cubicBezTo>
                  <a:cubicBezTo>
                    <a:pt x="191679" y="220784"/>
                    <a:pt x="195991" y="250969"/>
                    <a:pt x="208928" y="269943"/>
                  </a:cubicBezTo>
                  <a:cubicBezTo>
                    <a:pt x="214103" y="277705"/>
                    <a:pt x="223589" y="279430"/>
                    <a:pt x="231351" y="274255"/>
                  </a:cubicBezTo>
                  <a:cubicBezTo>
                    <a:pt x="239113" y="269081"/>
                    <a:pt x="240838" y="259594"/>
                    <a:pt x="235664" y="251832"/>
                  </a:cubicBezTo>
                  <a:cubicBezTo>
                    <a:pt x="229627" y="242345"/>
                    <a:pt x="232214" y="223371"/>
                    <a:pt x="234801" y="202673"/>
                  </a:cubicBezTo>
                  <a:cubicBezTo>
                    <a:pt x="238251" y="177662"/>
                    <a:pt x="241701" y="147477"/>
                    <a:pt x="232214" y="119016"/>
                  </a:cubicBezTo>
                  <a:lnTo>
                    <a:pt x="292584" y="50021"/>
                  </a:lnTo>
                  <a:lnTo>
                    <a:pt x="235664" y="0"/>
                  </a:lnTo>
                  <a:lnTo>
                    <a:pt x="171843" y="73307"/>
                  </a:lnTo>
                  <a:cubicBezTo>
                    <a:pt x="140795" y="65545"/>
                    <a:pt x="97674" y="109530"/>
                    <a:pt x="82150" y="125916"/>
                  </a:cubicBezTo>
                  <a:lnTo>
                    <a:pt x="11430" y="150927"/>
                  </a:lnTo>
                  <a:cubicBezTo>
                    <a:pt x="2805" y="154376"/>
                    <a:pt x="-2369" y="163863"/>
                    <a:pt x="1081" y="173350"/>
                  </a:cubicBezTo>
                  <a:cubicBezTo>
                    <a:pt x="4530" y="181974"/>
                    <a:pt x="11430" y="186287"/>
                    <a:pt x="18329" y="18628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8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 descr="Repeat with solid fill">
            <a:extLst>
              <a:ext uri="{FF2B5EF4-FFF2-40B4-BE49-F238E27FC236}">
                <a16:creationId xmlns:a16="http://schemas.microsoft.com/office/drawing/2014/main" id="{15216010-F6C0-4157-7610-A52AE5DF5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2147" y="5389619"/>
            <a:ext cx="827940" cy="827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773CE7-8F35-4F7E-CF0B-CC7CD9261E54}"/>
              </a:ext>
            </a:extLst>
          </p:cNvPr>
          <p:cNvSpPr/>
          <p:nvPr/>
        </p:nvSpPr>
        <p:spPr>
          <a:xfrm>
            <a:off x="2417001" y="2840262"/>
            <a:ext cx="8646281" cy="523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2100"/>
              </a:spcBef>
            </a:pPr>
            <a:r>
              <a:rPr lang="en-IN" sz="2400" dirty="0"/>
              <a:t>Steps for </a:t>
            </a:r>
            <a:r>
              <a:rPr lang="en-IN" sz="2400" b="1" dirty="0"/>
              <a:t>re-evaluating</a:t>
            </a:r>
            <a:r>
              <a:rPr lang="en-IN" sz="2400" dirty="0"/>
              <a:t> dam condition for a specific event.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18CAB4-54A0-5BC1-E6B7-02E829A36DBA}"/>
              </a:ext>
            </a:extLst>
          </p:cNvPr>
          <p:cNvSpPr/>
          <p:nvPr/>
        </p:nvSpPr>
        <p:spPr>
          <a:xfrm>
            <a:off x="2417001" y="3666008"/>
            <a:ext cx="8646281" cy="523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2100"/>
              </a:spcBef>
            </a:pPr>
            <a:r>
              <a:rPr lang="en-IN" sz="2400" dirty="0"/>
              <a:t>Pre-determined Public Announcement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8D982-37B0-0532-EA8D-CC45B90A9568}"/>
              </a:ext>
            </a:extLst>
          </p:cNvPr>
          <p:cNvSpPr txBox="1"/>
          <p:nvPr/>
        </p:nvSpPr>
        <p:spPr>
          <a:xfrm>
            <a:off x="2417002" y="4540091"/>
            <a:ext cx="7993824" cy="1466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2100"/>
              </a:spcBef>
            </a:pPr>
            <a:r>
              <a:rPr lang="en-IN" sz="2400" dirty="0"/>
              <a:t>Media for Spreading awareness and information.</a:t>
            </a:r>
          </a:p>
          <a:p>
            <a:pPr algn="just">
              <a:lnSpc>
                <a:spcPct val="125000"/>
              </a:lnSpc>
              <a:spcBef>
                <a:spcPts val="300"/>
              </a:spcBef>
            </a:pPr>
            <a:endParaRPr lang="en-IN" sz="900" dirty="0"/>
          </a:p>
          <a:p>
            <a:pPr algn="just">
              <a:lnSpc>
                <a:spcPct val="125000"/>
              </a:lnSpc>
              <a:spcBef>
                <a:spcPts val="2100"/>
              </a:spcBef>
            </a:pPr>
            <a:r>
              <a:rPr lang="en-IN" sz="2400" dirty="0"/>
              <a:t>Revision &amp; Update</a:t>
            </a:r>
          </a:p>
        </p:txBody>
      </p:sp>
    </p:spTree>
    <p:extLst>
      <p:ext uri="{BB962C8B-B14F-4D97-AF65-F5344CB8AC3E}">
        <p14:creationId xmlns:p14="http://schemas.microsoft.com/office/powerpoint/2010/main" val="406684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EAP for Tilaiya Dam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9C212-5F05-9609-9AE5-240E6617E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82401"/>
            <a:ext cx="3733800" cy="452625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2BCBD2-9378-8E84-094E-9A9E600B4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195" y="1582401"/>
            <a:ext cx="6403966" cy="452625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358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EAP for Tilaiya Dam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044CD-5265-8095-E307-41BDD1639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69" y="1447011"/>
            <a:ext cx="5882640" cy="48071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6AD17B-3A40-C173-840A-7051C604D062}"/>
              </a:ext>
            </a:extLst>
          </p:cNvPr>
          <p:cNvGrpSpPr/>
          <p:nvPr/>
        </p:nvGrpSpPr>
        <p:grpSpPr>
          <a:xfrm>
            <a:off x="6765412" y="1654619"/>
            <a:ext cx="582057" cy="607300"/>
            <a:chOff x="457198" y="2543367"/>
            <a:chExt cx="496150" cy="513851"/>
          </a:xfrm>
        </p:grpSpPr>
        <p:pic>
          <p:nvPicPr>
            <p:cNvPr id="7" name="Graphic 6" descr="World with solid fill">
              <a:extLst>
                <a:ext uri="{FF2B5EF4-FFF2-40B4-BE49-F238E27FC236}">
                  <a16:creationId xmlns:a16="http://schemas.microsoft.com/office/drawing/2014/main" id="{116FA7C4-52A3-68F5-ACB2-364754A5C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198" y="2600018"/>
              <a:ext cx="457200" cy="457200"/>
            </a:xfrm>
            <a:prstGeom prst="rect">
              <a:avLst/>
            </a:prstGeom>
          </p:spPr>
        </p:pic>
        <p:pic>
          <p:nvPicPr>
            <p:cNvPr id="8" name="Graphic 7" descr="Marker with solid fill">
              <a:extLst>
                <a:ext uri="{FF2B5EF4-FFF2-40B4-BE49-F238E27FC236}">
                  <a16:creationId xmlns:a16="http://schemas.microsoft.com/office/drawing/2014/main" id="{82933A9F-B6C6-A4A5-0F80-6296BF08C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097" y="2543367"/>
              <a:ext cx="285251" cy="285251"/>
            </a:xfrm>
            <a:prstGeom prst="rect">
              <a:avLst/>
            </a:prstGeom>
          </p:spPr>
        </p:pic>
      </p:grpSp>
      <p:pic>
        <p:nvPicPr>
          <p:cNvPr id="9" name="Graphic 8" descr="Information with solid fill">
            <a:extLst>
              <a:ext uri="{FF2B5EF4-FFF2-40B4-BE49-F238E27FC236}">
                <a16:creationId xmlns:a16="http://schemas.microsoft.com/office/drawing/2014/main" id="{8AA29007-5C79-2B10-9C71-D8965973F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1798" y="3267711"/>
            <a:ext cx="388226" cy="3882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410654-3EA5-4EB7-023B-40249CE411E9}"/>
              </a:ext>
            </a:extLst>
          </p:cNvPr>
          <p:cNvSpPr txBox="1">
            <a:spLocks/>
          </p:cNvSpPr>
          <p:nvPr/>
        </p:nvSpPr>
        <p:spPr>
          <a:xfrm>
            <a:off x="7347469" y="1681613"/>
            <a:ext cx="4155609" cy="607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>
                <a:latin typeface="+mn-lt"/>
                <a:cs typeface="Arial" panose="020B0604020202020204" pitchFamily="34" charset="0"/>
              </a:rPr>
              <a:t>Koderma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&amp; 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Hazaribag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districts of Jharkhand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9E4696-5F2C-3682-D47F-C10D1CAFDB5E}"/>
              </a:ext>
            </a:extLst>
          </p:cNvPr>
          <p:cNvSpPr txBox="1">
            <a:spLocks/>
          </p:cNvSpPr>
          <p:nvPr/>
        </p:nvSpPr>
        <p:spPr>
          <a:xfrm>
            <a:off x="7347469" y="2501426"/>
            <a:ext cx="4155609" cy="580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+mn-lt"/>
                <a:cs typeface="Arial" panose="020B0604020202020204" pitchFamily="34" charset="0"/>
              </a:rPr>
              <a:t>Dedicated to the Nation by Pt. Jawahar Lal Nehru on 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21-02-1953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DDA7C4-86E6-15C1-290A-22C03605683D}"/>
              </a:ext>
            </a:extLst>
          </p:cNvPr>
          <p:cNvSpPr txBox="1">
            <a:spLocks/>
          </p:cNvSpPr>
          <p:nvPr/>
        </p:nvSpPr>
        <p:spPr>
          <a:xfrm>
            <a:off x="7347469" y="3259131"/>
            <a:ext cx="4429876" cy="3049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Built across river Barakar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Catchment Area: 	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960 sq. km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Inflow Design Flood: 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5777 m</a:t>
            </a:r>
            <a:r>
              <a:rPr lang="en-US" sz="2000" b="1" baseline="300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/s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Probable Max. Flood: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4455 m</a:t>
            </a:r>
            <a:r>
              <a:rPr lang="en-US" sz="2000" b="1" baseline="300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/s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Type: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Straight Concrete Gravity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Height:  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39.01 m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Length:  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365.76 m</a:t>
            </a:r>
          </a:p>
          <a:p>
            <a:pPr algn="l">
              <a:lnSpc>
                <a:spcPct val="114000"/>
              </a:lnSpc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Storage (at FRL): </a:t>
            </a:r>
            <a:r>
              <a:rPr lang="en-US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376.95 MCM</a:t>
            </a:r>
          </a:p>
        </p:txBody>
      </p:sp>
      <p:pic>
        <p:nvPicPr>
          <p:cNvPr id="13" name="Graphic 12" descr="Daily calendar with solid fill">
            <a:extLst>
              <a:ext uri="{FF2B5EF4-FFF2-40B4-BE49-F238E27FC236}">
                <a16:creationId xmlns:a16="http://schemas.microsoft.com/office/drawing/2014/main" id="{972AC9E9-CAC1-16A2-075F-B6EB696567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8284" y="2565939"/>
            <a:ext cx="451740" cy="45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8C1-7984-DE5B-275D-416AA163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EAP for Tilaiya Dam</a:t>
            </a:r>
          </a:p>
        </p:txBody>
      </p:sp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D1A447D8-71A2-2E2D-6C1E-C660C402D0E2}"/>
              </a:ext>
            </a:extLst>
          </p:cNvPr>
          <p:cNvSpPr/>
          <p:nvPr/>
        </p:nvSpPr>
        <p:spPr>
          <a:xfrm>
            <a:off x="982579" y="5394060"/>
            <a:ext cx="9933071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Notification and Communication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to Concerned Authorities/ Media etc.</a:t>
            </a:r>
          </a:p>
        </p:txBody>
      </p: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7FD9444D-CD63-B674-7BCE-655AD8C86188}"/>
              </a:ext>
            </a:extLst>
          </p:cNvPr>
          <p:cNvSpPr/>
          <p:nvPr/>
        </p:nvSpPr>
        <p:spPr>
          <a:xfrm>
            <a:off x="975361" y="4753521"/>
            <a:ext cx="9933072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Developing Evacuation Plans (Maps &amp; Tables)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including designated shelter location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886A257B-2A3D-36B4-F013-ECE1A2312421}"/>
              </a:ext>
            </a:extLst>
          </p:cNvPr>
          <p:cNvSpPr/>
          <p:nvPr/>
        </p:nvSpPr>
        <p:spPr>
          <a:xfrm>
            <a:off x="975361" y="4112984"/>
            <a:ext cx="9933072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Flood Hazard and Vulnerability assessment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for each settlement.</a:t>
            </a:r>
          </a:p>
        </p:txBody>
      </p:sp>
      <p:sp>
        <p:nvSpPr>
          <p:cNvPr id="15" name="Rounded Rectangle 25">
            <a:extLst>
              <a:ext uri="{FF2B5EF4-FFF2-40B4-BE49-F238E27FC236}">
                <a16:creationId xmlns:a16="http://schemas.microsoft.com/office/drawing/2014/main" id="{1E065248-3386-2EC9-5CA2-35E66D2B7A54}"/>
              </a:ext>
            </a:extLst>
          </p:cNvPr>
          <p:cNvSpPr/>
          <p:nvPr/>
        </p:nvSpPr>
        <p:spPr>
          <a:xfrm>
            <a:off x="975361" y="3472447"/>
            <a:ext cx="9940290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sz="20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Inundation maps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for different failure and non-failure scenarios. 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B18A4601-A03B-FE5F-3BA3-5F39B82E4C6D}"/>
              </a:ext>
            </a:extLst>
          </p:cNvPr>
          <p:cNvSpPr/>
          <p:nvPr/>
        </p:nvSpPr>
        <p:spPr>
          <a:xfrm>
            <a:off x="975362" y="1550836"/>
            <a:ext cx="9940288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Estimation of worst-case inflow in dam – </a:t>
            </a:r>
            <a:r>
              <a:rPr lang="en-US" sz="20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Design Flood review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1FC3BC92-3900-3E7D-36D3-9AD59F269CDD}"/>
              </a:ext>
            </a:extLst>
          </p:cNvPr>
          <p:cNvSpPr/>
          <p:nvPr/>
        </p:nvSpPr>
        <p:spPr>
          <a:xfrm>
            <a:off x="975361" y="2191373"/>
            <a:ext cx="9940290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Identification of </a:t>
            </a:r>
            <a:r>
              <a:rPr lang="en-US" sz="20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Failure causing events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Emergency-level determination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7C2066AF-992F-756A-37E8-629140748B26}"/>
              </a:ext>
            </a:extLst>
          </p:cNvPr>
          <p:cNvSpPr/>
          <p:nvPr/>
        </p:nvSpPr>
        <p:spPr>
          <a:xfrm>
            <a:off x="975360" y="2831910"/>
            <a:ext cx="9933073" cy="43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Dam-breach analyses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for different failure scenarios.</a:t>
            </a:r>
          </a:p>
        </p:txBody>
      </p:sp>
    </p:spTree>
    <p:extLst>
      <p:ext uri="{BB962C8B-B14F-4D97-AF65-F5344CB8AC3E}">
        <p14:creationId xmlns:p14="http://schemas.microsoft.com/office/powerpoint/2010/main" val="1582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1034</Words>
  <Application>Microsoft Office PowerPoint</Application>
  <PresentationFormat>Widescreen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Amasis MT Pro</vt:lpstr>
      <vt:lpstr>Amasis MT Pro Medium</vt:lpstr>
      <vt:lpstr>Aptos</vt:lpstr>
      <vt:lpstr>Aptos Display</vt:lpstr>
      <vt:lpstr>Arial</vt:lpstr>
      <vt:lpstr>Office Theme</vt:lpstr>
      <vt:lpstr>Development and implementation of EAP for Tilaiya Dam - A Case Study</vt:lpstr>
      <vt:lpstr>Emergency with respect to Dams</vt:lpstr>
      <vt:lpstr>Emergency with respect to Dams</vt:lpstr>
      <vt:lpstr>Emergency Action Plans (EAP) for dams</vt:lpstr>
      <vt:lpstr>EAP for dams – Key requirements</vt:lpstr>
      <vt:lpstr>EAP for dams – Other requirements</vt:lpstr>
      <vt:lpstr>EAP for Tilaiya Dam</vt:lpstr>
      <vt:lpstr>EAP for Tilaiya Dam</vt:lpstr>
      <vt:lpstr>EAP for Tilaiya Dam</vt:lpstr>
      <vt:lpstr>Consequence Estimation</vt:lpstr>
      <vt:lpstr>The Guidelines</vt:lpstr>
      <vt:lpstr>Flood Hazard Mapping</vt:lpstr>
      <vt:lpstr>An effective approach for evacuation</vt:lpstr>
      <vt:lpstr>An effective approach for evacuation</vt:lpstr>
      <vt:lpstr>Consequence Estimation</vt:lpstr>
      <vt:lpstr>PowerPoint Presentation</vt:lpstr>
      <vt:lpstr>PowerPoint Presentation</vt:lpstr>
      <vt:lpstr>Affected Areas under Worst Case Scenario</vt:lpstr>
      <vt:lpstr>Notification &amp; Communication</vt:lpstr>
      <vt:lpstr>PowerPoint Presentation</vt:lpstr>
      <vt:lpstr>Implementation</vt:lpstr>
      <vt:lpstr>Implementation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Instructions:</dc:title>
  <dc:creator>ICE India</dc:creator>
  <cp:lastModifiedBy>ABHISHEK  SHUKLA</cp:lastModifiedBy>
  <cp:revision>10</cp:revision>
  <dcterms:created xsi:type="dcterms:W3CDTF">2024-07-01T11:44:01Z</dcterms:created>
  <dcterms:modified xsi:type="dcterms:W3CDTF">2024-09-27T08:15:36Z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2024-09-27T06:44:04Z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cf94827a-bc3d-4b63-8feb-432960d2d81b</vt:lpwstr>
  </property>
  <property fmtid="{D5CDD505-2E9C-101B-9397-08002B2CF9AE}" pid="7" name="MSIP_Label_defa4170-0d19-0005-0004-bc88714345d2_ActionId">
    <vt:lpwstr>5c7ba8fb-3717-4873-8b73-6664538bcf37</vt:lpwstr>
  </property>
  <property fmtid="{D5CDD505-2E9C-101B-9397-08002B2CF9AE}" pid="8" name="MSIP_Label_defa4170-0d19-0005-0004-bc88714345d2_ContentBits">
    <vt:lpwstr>0</vt:lpwstr>
  </property>
</Properties>
</file>