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4" r:id="rId4"/>
    <p:sldId id="265" r:id="rId5"/>
    <p:sldId id="269" r:id="rId6"/>
    <p:sldId id="268" r:id="rId7"/>
    <p:sldId id="267" r:id="rId8"/>
    <p:sldId id="266" r:id="rId9"/>
    <p:sldId id="272" r:id="rId10"/>
    <p:sldId id="271" r:id="rId11"/>
    <p:sldId id="270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5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4EA277-AE9E-DC34-8714-3F7BC1A3F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D60E05A-7A4B-2FC8-A1F6-22F4785738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D364C7-75BD-9DD6-0811-430246EC7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83A-F2FB-4630-A74E-ED4791962389}" type="datetimeFigureOut">
              <a:rPr lang="en-IN" smtClean="0"/>
              <a:t>27-09-2024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AEAAD6-E333-3D8F-52C3-07770EE8C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EDCC37-1068-125E-6AC6-E42C91181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0427-CFEB-45BA-9E7D-CB5AFB878D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0074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D4FFFC-921B-44C1-0158-297250AE5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0E4841-03B4-1002-F459-91B553DCB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textruta 4">
            <a:extLst>
              <a:ext uri="{FF2B5EF4-FFF2-40B4-BE49-F238E27FC236}">
                <a16:creationId xmlns="" xmlns:a16="http://schemas.microsoft.com/office/drawing/2014/main" id="{1C1C9D3E-B41D-0B6A-6E43-1B8B5403859B}"/>
              </a:ext>
            </a:extLst>
          </p:cNvPr>
          <p:cNvSpPr txBox="1"/>
          <p:nvPr userDrawn="1"/>
        </p:nvSpPr>
        <p:spPr>
          <a:xfrm>
            <a:off x="0" y="6492875"/>
            <a:ext cx="10946296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ICOLD 2024 – 92</a:t>
            </a:r>
            <a:r>
              <a:rPr lang="en-US" baseline="30000" dirty="0">
                <a:solidFill>
                  <a:srgbClr val="FFFF00"/>
                </a:solidFill>
              </a:rPr>
              <a:t>nd</a:t>
            </a:r>
            <a:r>
              <a:rPr lang="en-US" dirty="0">
                <a:solidFill>
                  <a:srgbClr val="FFFF00"/>
                </a:solidFill>
              </a:rPr>
              <a:t> Annual Meeting – Symposium – Dams for People, Water, Environment &amp; Development </a:t>
            </a:r>
          </a:p>
        </p:txBody>
      </p:sp>
    </p:spTree>
    <p:extLst>
      <p:ext uri="{BB962C8B-B14F-4D97-AF65-F5344CB8AC3E}">
        <p14:creationId xmlns:p14="http://schemas.microsoft.com/office/powerpoint/2010/main" val="3853177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8A2173B-E351-2795-FD07-B70D76342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C6E6393-EC4C-B7D9-8272-8667FCC0F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AF3BBE-451A-2E24-BBB7-E6F426566A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9A983A-F2FB-4630-A74E-ED4791962389}" type="datetimeFigureOut">
              <a:rPr lang="en-IN" smtClean="0"/>
              <a:t>27-09-2024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F0FD2FB-6A7F-E428-1927-A7FD72A20D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47B802C-F64A-B303-AD6F-AA56F2F0A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790427-CFEB-45BA-9E7D-CB5AFB878D6D}" type="slidenum">
              <a:rPr lang="en-IN" smtClean="0"/>
              <a:t>‹#›</a:t>
            </a:fld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3DD851C-6DEC-CC98-415D-1B69812C6B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722" y="365125"/>
            <a:ext cx="1064180" cy="10641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C90E63-D558-7842-2DE8-BF8A7AE3A41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512" y="5779810"/>
            <a:ext cx="1064180" cy="106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63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cover with white text&#10;&#10;Description automatically generated">
            <a:extLst>
              <a:ext uri="{FF2B5EF4-FFF2-40B4-BE49-F238E27FC236}">
                <a16:creationId xmlns="" xmlns:a16="http://schemas.microsoft.com/office/drawing/2014/main" id="{2CD6E75C-8031-E682-4265-F032FD9C5B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" y="0"/>
            <a:ext cx="121900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55E17C-310A-CEC4-FAAA-532CD14C1D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842706"/>
            <a:ext cx="9144000" cy="1582841"/>
          </a:xfrm>
        </p:spPr>
        <p:txBody>
          <a:bodyPr>
            <a:noAutofit/>
          </a:bodyPr>
          <a:lstStyle/>
          <a:p>
            <a:r>
              <a:rPr lang="en-GB" sz="2800" dirty="0"/>
              <a:t>CASE STUDY</a:t>
            </a:r>
            <a:r>
              <a:rPr kumimoji="0" lang="en-IN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/>
                <a:ea typeface="Calibri" panose="020F0502020204030204" pitchFamily="34" charset="0"/>
                <a:cs typeface="Mangal" panose="02040503050203030202" pitchFamily="18" charset="0"/>
              </a:rPr>
              <a:t/>
            </a:r>
            <a:br>
              <a:rPr kumimoji="0" lang="en-IN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/>
                <a:ea typeface="Calibri" panose="020F0502020204030204" pitchFamily="34" charset="0"/>
                <a:cs typeface="Mangal" panose="02040503050203030202" pitchFamily="18" charset="0"/>
              </a:rPr>
            </a:br>
            <a:r>
              <a:rPr lang="en-GB" sz="2800" dirty="0"/>
              <a:t>Rehabilitation of Energy Dissipation Arrangement of Maneri Dam of Maneri – Bhali Stage – I HEP in District Uttarkashi (Uttarakhand) under DRIP-II</a:t>
            </a:r>
            <a:endParaRPr lang="en-IN" sz="4800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296FD90-7599-CCE4-C38C-B947D127E3EC}"/>
              </a:ext>
            </a:extLst>
          </p:cNvPr>
          <p:cNvSpPr txBox="1"/>
          <p:nvPr/>
        </p:nvSpPr>
        <p:spPr>
          <a:xfrm>
            <a:off x="2104222" y="4677305"/>
            <a:ext cx="83618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Dr. SANDEEP SINGHAL, Er SURESH CHANDRA BALUNI,</a:t>
            </a:r>
          </a:p>
          <a:p>
            <a:pPr algn="ctr"/>
            <a:r>
              <a:rPr lang="en-US" dirty="0"/>
              <a:t>Er PANKAJ KULSHRESHTH,  Er ASHUTOSH KUMAR SINGH, </a:t>
            </a:r>
            <a:endParaRPr lang="en-US" dirty="0" smtClean="0"/>
          </a:p>
          <a:p>
            <a:pPr algn="ctr"/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/>
              <a:t>MOHIT UNIYAL</a:t>
            </a:r>
          </a:p>
          <a:p>
            <a:pPr algn="ctr"/>
            <a:r>
              <a:rPr lang="en-US" dirty="0"/>
              <a:t>UJVN Limited, INDIA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1788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0D38C1-7984-DE5B-275D-416AA1631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923"/>
            <a:ext cx="10515600" cy="1325563"/>
          </a:xfrm>
        </p:spPr>
        <p:txBody>
          <a:bodyPr/>
          <a:lstStyle/>
          <a:p>
            <a:r>
              <a:rPr lang="en-US" sz="4400" dirty="0"/>
              <a:t>Possible risk due to damages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60590B-120B-E0F2-F08B-8EA272FC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082" y="1384950"/>
            <a:ext cx="10515600" cy="4351338"/>
          </a:xfrm>
        </p:spPr>
        <p:txBody>
          <a:bodyPr/>
          <a:lstStyle/>
          <a:p>
            <a:pPr algn="just"/>
            <a:r>
              <a:rPr lang="en-US" dirty="0"/>
              <a:t>Cavity created at dam toe may cause slide/over turning of dam by water thrust. This is a potential risk to dam safety &amp; may induce huge flow of water &amp; cause disaster in downstream area of Uttarkashi town.</a:t>
            </a:r>
          </a:p>
          <a:p>
            <a:pPr algn="just"/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0F0BB54-B8D3-B648-C52C-07B6F8A02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0571" y="3006152"/>
            <a:ext cx="7918460" cy="33836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2383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0D38C1-7984-DE5B-275D-416AA1631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 of Damage in Foundation and Roller Bucket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60590B-120B-E0F2-F08B-8EA272FC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2834" y="1825625"/>
            <a:ext cx="4930965" cy="4351338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Rolling boulders during floods are obstructed due to restricted waterway width in downstream due to hill block creating adverse flow conditions &amp; return currents produce churning effect &amp; causing severe damages to Roller bucket as proven from model study.</a:t>
            </a:r>
          </a:p>
          <a:p>
            <a:pPr algn="just"/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8B27363-35C7-7F1E-7742-A06DDA918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851" y="1779807"/>
            <a:ext cx="5238627" cy="444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25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7562BD-58C0-3154-11A3-965BFA0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18" y="0"/>
            <a:ext cx="10515600" cy="1325563"/>
          </a:xfrm>
        </p:spPr>
        <p:txBody>
          <a:bodyPr/>
          <a:lstStyle/>
          <a:p>
            <a:r>
              <a:rPr lang="en-US" dirty="0"/>
              <a:t>Investigation of problem &amp; Model studies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20386A2-E87D-D31F-3E9D-589332B46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592" y="1253331"/>
            <a:ext cx="10515600" cy="4351338"/>
          </a:xfrm>
        </p:spPr>
        <p:txBody>
          <a:bodyPr/>
          <a:lstStyle/>
          <a:p>
            <a:pPr algn="just"/>
            <a:r>
              <a:rPr lang="en-US" sz="1800" dirty="0"/>
              <a:t>Hydraulic model studies recommended by CPMU to check &amp; evaluate adequacy of the existing EDA under present flow conditions.</a:t>
            </a:r>
          </a:p>
          <a:p>
            <a:pPr algn="just"/>
            <a:r>
              <a:rPr lang="en-US" sz="1800" dirty="0"/>
              <a:t>First phase of hydraulic model study was performed at IRI, Roorkee in 2018-19 under DRIP-I with roller bucket arrangement &amp; existing site conditions.</a:t>
            </a:r>
          </a:p>
          <a:p>
            <a:pPr algn="just"/>
            <a:r>
              <a:rPr lang="en-US" sz="1800" dirty="0"/>
              <a:t>It was observed that existing design of EDA i.e. roller bucket was not efficient in dissipating the energy of higher flood due to narrow waterway width in downstream.</a:t>
            </a:r>
          </a:p>
          <a:p>
            <a:pPr algn="just"/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9C35AB3-54A0-1D40-596D-357D36298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758" y="3216926"/>
            <a:ext cx="5478605" cy="305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24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3BDA2D-C425-EDF5-1CC3-FECE996BC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Model studies:- Recommendations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601D97-7862-C0A1-2EB2-B56EFBA24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122" y="1253331"/>
            <a:ext cx="10515600" cy="4351338"/>
          </a:xfrm>
        </p:spPr>
        <p:txBody>
          <a:bodyPr/>
          <a:lstStyle/>
          <a:p>
            <a:pPr algn="just"/>
            <a:r>
              <a:rPr lang="en-US" sz="2400" dirty="0"/>
              <a:t>Second phase of hydraulic model study was performed at IRI, Roorkee in 2020-21 &amp; 2021-22 under DRIP-II with stilling basin &amp; unrestricted waterway.</a:t>
            </a:r>
          </a:p>
          <a:p>
            <a:pPr algn="just"/>
            <a:r>
              <a:rPr lang="en-US" sz="2400" dirty="0"/>
              <a:t>Adoption of stilling basin as new type of EDA for </a:t>
            </a:r>
            <a:r>
              <a:rPr lang="en-US" sz="2400" dirty="0" err="1"/>
              <a:t>Maneri</a:t>
            </a:r>
            <a:r>
              <a:rPr lang="en-US" sz="2400" dirty="0"/>
              <a:t> dam was validated through the results.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0FEB450-F88E-2228-4000-3DF632852D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43"/>
          <a:stretch/>
        </p:blipFill>
        <p:spPr>
          <a:xfrm>
            <a:off x="1057618" y="2842352"/>
            <a:ext cx="9540609" cy="345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51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44CC84-B27A-506B-CDFD-71CC60980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33207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Remedial measures on the basis of model study</a:t>
            </a:r>
            <a:br>
              <a:rPr lang="en-US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81D586-9FBA-46E3-831C-3F5F88C1F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0278" y="1439330"/>
            <a:ext cx="4071654" cy="4854939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dirty="0"/>
              <a:t>Cutting &amp; dressing of protruding hill rock to increase available effective waterway width in downstream.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Work included in DRIP-II &amp; being executed.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Work started in Oct-2021 &amp; was scheduled to be completed in Oct-2024.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Cutting &amp; dressing of protruding hill rock completed in March-23 </a:t>
            </a:r>
          </a:p>
          <a:p>
            <a:endParaRPr lang="en-US" dirty="0"/>
          </a:p>
          <a:p>
            <a:endParaRPr lang="en-US" dirty="0"/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318105C-3C47-7783-798B-3F96EF1BEF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332" y="1234452"/>
            <a:ext cx="6267681" cy="503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05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95C333-7E97-533A-ACA3-3E61025B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80" y="150698"/>
            <a:ext cx="10515600" cy="1325563"/>
          </a:xfrm>
        </p:spPr>
        <p:txBody>
          <a:bodyPr/>
          <a:lstStyle/>
          <a:p>
            <a:r>
              <a:rPr lang="en-IN" dirty="0"/>
              <a:t>Present Status of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690A11B-6413-0B6E-BE6F-D029EED5D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7070" y="1476261"/>
            <a:ext cx="4414110" cy="4351338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Concreting </a:t>
            </a:r>
            <a:r>
              <a:rPr lang="en-US" dirty="0"/>
              <a:t>in left training wall started in April-2023. 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Excavation of river bed to accommodate proposed 100 m long stilling basin shall be executed in upcoming lean season from October </a:t>
            </a:r>
            <a:r>
              <a:rPr lang="en-US" dirty="0" smtClean="0"/>
              <a:t>2024.</a:t>
            </a:r>
            <a:endParaRPr lang="en-US" dirty="0"/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A1957F8-0F27-7724-0CB1-8EBAFF4EA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80" y="1476261"/>
            <a:ext cx="5719804" cy="46160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8283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060E52-3E4D-8956-BE63-A4BE0898F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644" y="24393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Downstream view at left bank of </a:t>
            </a:r>
            <a:r>
              <a:rPr lang="en-US" dirty="0" err="1"/>
              <a:t>Maneri</a:t>
            </a:r>
            <a:r>
              <a:rPr lang="en-US" dirty="0"/>
              <a:t> Dam</a:t>
            </a:r>
            <a:br>
              <a:rPr lang="en-US" dirty="0"/>
            </a:b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F464020D-9578-D1A8-97C0-8ADBEAB8A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1719" y="1140828"/>
            <a:ext cx="5801784" cy="2288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344C38F-485E-1093-0528-2CCA1CF51A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"/>
          <a:stretch/>
        </p:blipFill>
        <p:spPr>
          <a:xfrm>
            <a:off x="3023250" y="3820187"/>
            <a:ext cx="5638723" cy="22881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45C521D-E37A-972A-D7D4-564E91C96E80}"/>
              </a:ext>
            </a:extLst>
          </p:cNvPr>
          <p:cNvSpPr txBox="1"/>
          <p:nvPr/>
        </p:nvSpPr>
        <p:spPr>
          <a:xfrm>
            <a:off x="4707590" y="6133165"/>
            <a:ext cx="249650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After hill excavation </a:t>
            </a:r>
            <a:endParaRPr kumimoji="0" lang="en-IN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E8D7188-9B4B-DD36-1163-96332415CA85}"/>
              </a:ext>
            </a:extLst>
          </p:cNvPr>
          <p:cNvSpPr txBox="1"/>
          <p:nvPr/>
        </p:nvSpPr>
        <p:spPr>
          <a:xfrm>
            <a:off x="4707590" y="3429612"/>
            <a:ext cx="249650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Before hill excavation </a:t>
            </a:r>
            <a:endParaRPr kumimoji="0" lang="en-IN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1417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B20FBA-1CA4-1BC9-4243-32AEC55FC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Challenges </a:t>
            </a:r>
            <a:r>
              <a:rPr lang="en-US" dirty="0"/>
              <a:t>in execution of works at </a:t>
            </a:r>
            <a:r>
              <a:rPr lang="en-US" dirty="0" err="1"/>
              <a:t>Maneri</a:t>
            </a:r>
            <a:r>
              <a:rPr lang="en-US" dirty="0"/>
              <a:t> Dam Site</a:t>
            </a:r>
            <a:br>
              <a:rPr lang="en-US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72C059-66C5-B79C-2F54-DC44FA520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n-US" dirty="0"/>
              <a:t>Due to high discharge in summer &amp; monsoon seasons i.e. May </a:t>
            </a:r>
            <a:r>
              <a:rPr lang="en-US"/>
              <a:t>to </a:t>
            </a:r>
            <a:r>
              <a:rPr lang="en-US" smtClean="0"/>
              <a:t>September, </a:t>
            </a:r>
            <a:r>
              <a:rPr lang="en-US" dirty="0"/>
              <a:t>limited time slot is available for execution of works at </a:t>
            </a:r>
            <a:r>
              <a:rPr lang="en-US" dirty="0" err="1"/>
              <a:t>Maneri</a:t>
            </a:r>
            <a:r>
              <a:rPr lang="en-US" dirty="0"/>
              <a:t> dam site  </a:t>
            </a:r>
            <a:r>
              <a:rPr lang="en-US" dirty="0" smtClean="0"/>
              <a:t>i.e. </a:t>
            </a:r>
            <a:r>
              <a:rPr lang="en-US" dirty="0"/>
              <a:t>Oct-April of the year. </a:t>
            </a:r>
          </a:p>
          <a:p>
            <a:pPr marL="0" indent="0" algn="just">
              <a:buNone/>
            </a:pPr>
            <a:endParaRPr lang="en-US" dirty="0"/>
          </a:p>
          <a:p>
            <a:pPr algn="just"/>
            <a:r>
              <a:rPr lang="en-US" dirty="0"/>
              <a:t>Due to very low temperature at site during working season working conditions at </a:t>
            </a:r>
            <a:r>
              <a:rPr lang="en-US" dirty="0" err="1"/>
              <a:t>Maneri</a:t>
            </a:r>
            <a:r>
              <a:rPr lang="en-US" dirty="0"/>
              <a:t> Dam site are harsh &amp; difficult.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Limited working methodologies &amp; strict adherence to rules &amp; regulations of the Bhagirathi Eco-sensitive zone. 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Blockage of roads due to landslides in rainy days interrupts supply of material &amp; machinery in the area.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74625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96F56B-7F04-40ED-D309-666B47B3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663435E-28EE-1AE6-4223-A2145CEC8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8677"/>
            <a:ext cx="10515600" cy="4351338"/>
          </a:xfrm>
        </p:spPr>
        <p:txBody>
          <a:bodyPr/>
          <a:lstStyle/>
          <a:p>
            <a:pPr algn="just"/>
            <a:r>
              <a:rPr lang="en-US" dirty="0"/>
              <a:t>Stilling basin type EDA along with the unrestricted waterway in the downstream of </a:t>
            </a:r>
            <a:r>
              <a:rPr lang="en-US" dirty="0" err="1"/>
              <a:t>Maneri</a:t>
            </a:r>
            <a:r>
              <a:rPr lang="en-US" dirty="0"/>
              <a:t> Dam shall greatly help in the smooth passage of boulders during floods. The damages to EDA shall also reduce to a great extent. </a:t>
            </a:r>
          </a:p>
          <a:p>
            <a:pPr marL="0" indent="0">
              <a:buNone/>
            </a:pPr>
            <a:endParaRPr lang="en-US" dirty="0"/>
          </a:p>
          <a:p>
            <a:pPr algn="just"/>
            <a:r>
              <a:rPr lang="en-US" dirty="0"/>
              <a:t>Moreover the repair of stilling basin if required, would be quite easier as compared to roller bucket.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85246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EA4286-6E7A-7785-BEEF-4370A1F41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51924EE-E891-5024-7C87-516D90C22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237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IN" dirty="0"/>
              <a:t>TM 93-RR(H2-01) Hydraulic Model Studies for optimization of stilling basin for 90 MW </a:t>
            </a:r>
            <a:r>
              <a:rPr lang="en-IN" dirty="0" err="1"/>
              <a:t>Maneri</a:t>
            </a:r>
            <a:r>
              <a:rPr lang="en-IN" dirty="0"/>
              <a:t> </a:t>
            </a:r>
            <a:r>
              <a:rPr lang="en-IN" dirty="0" err="1"/>
              <a:t>Bhali</a:t>
            </a:r>
            <a:r>
              <a:rPr lang="en-IN" dirty="0"/>
              <a:t> Stage-I H.E. Project (</a:t>
            </a:r>
            <a:r>
              <a:rPr lang="en-IN" dirty="0" err="1"/>
              <a:t>Uttarakhand</a:t>
            </a:r>
            <a:r>
              <a:rPr lang="en-IN" dirty="0" smtClean="0"/>
              <a:t>)</a:t>
            </a:r>
          </a:p>
          <a:p>
            <a:pPr marL="0" indent="0" algn="just">
              <a:buNone/>
            </a:pPr>
            <a:endParaRPr lang="en-IN" dirty="0"/>
          </a:p>
          <a:p>
            <a:pPr algn="just"/>
            <a:r>
              <a:rPr lang="en-IN" dirty="0"/>
              <a:t>CDSO_GUD_DS_07_v1.0 “Guidelines for Safety Inspection of Dams”</a:t>
            </a:r>
          </a:p>
          <a:p>
            <a:pPr algn="just"/>
            <a:endParaRPr lang="en-IN" dirty="0"/>
          </a:p>
          <a:p>
            <a:pPr algn="just"/>
            <a:r>
              <a:rPr lang="en-IN" dirty="0"/>
              <a:t>IS 7365-2010 “Criteria for hydraulic design of bucket type energy dissipators”</a:t>
            </a:r>
          </a:p>
          <a:p>
            <a:pPr algn="just"/>
            <a:endParaRPr lang="en-IN" dirty="0"/>
          </a:p>
          <a:p>
            <a:pPr algn="just"/>
            <a:r>
              <a:rPr lang="en-IN" dirty="0"/>
              <a:t>IS 4997-1968 </a:t>
            </a:r>
            <a:r>
              <a:rPr lang="en-IN" dirty="0" smtClean="0"/>
              <a:t>“Criteria </a:t>
            </a:r>
            <a:r>
              <a:rPr lang="en-IN" dirty="0"/>
              <a:t>for hydraulic jump type stilling basin with horizontal and sloping apron”</a:t>
            </a:r>
          </a:p>
          <a:p>
            <a:pPr algn="just"/>
            <a:endParaRPr lang="en-IN" dirty="0"/>
          </a:p>
          <a:p>
            <a:pPr algn="just"/>
            <a:endParaRPr lang="en-IN" dirty="0"/>
          </a:p>
          <a:p>
            <a:pPr algn="just"/>
            <a:endParaRPr lang="en-IN" dirty="0"/>
          </a:p>
          <a:p>
            <a:pPr marL="0" indent="0" algn="just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35856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0D38C1-7984-DE5B-275D-416AA1631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273" y="133771"/>
            <a:ext cx="10515600" cy="1325563"/>
          </a:xfrm>
        </p:spPr>
        <p:txBody>
          <a:bodyPr/>
          <a:lstStyle/>
          <a:p>
            <a:r>
              <a:rPr lang="en-IN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60590B-120B-E0F2-F08B-8EA272FC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574" y="1374517"/>
            <a:ext cx="11148153" cy="4351338"/>
          </a:xfrm>
        </p:spPr>
        <p:txBody>
          <a:bodyPr>
            <a:noAutofit/>
          </a:bodyPr>
          <a:lstStyle/>
          <a:p>
            <a:pPr algn="just"/>
            <a:r>
              <a:rPr lang="en-US" sz="2100" dirty="0"/>
              <a:t>UJVN Limited (UJVNL) is a wholly owned corporation of Government of Uttarakhand (India).</a:t>
            </a:r>
          </a:p>
          <a:p>
            <a:pPr algn="just"/>
            <a:endParaRPr lang="en-US" sz="1200" dirty="0"/>
          </a:p>
          <a:p>
            <a:pPr algn="just"/>
            <a:r>
              <a:rPr lang="en-US" sz="2100" dirty="0"/>
              <a:t>UJVNL came into existence on 12 February 2001 to establish, takeover, operate and maintain hydropower plants in the State of Uttarakhand.</a:t>
            </a:r>
          </a:p>
          <a:p>
            <a:pPr algn="just"/>
            <a:endParaRPr lang="en-US" sz="1400" dirty="0"/>
          </a:p>
          <a:p>
            <a:pPr algn="just"/>
            <a:r>
              <a:rPr lang="en-US" sz="2100" dirty="0"/>
              <a:t>At present it operates, hydropower plants ranging in capacity from 1.5 MW to 304 MW, totaling to 1440.60 MW.</a:t>
            </a:r>
          </a:p>
          <a:p>
            <a:pPr algn="just"/>
            <a:endParaRPr lang="en-US" sz="1400" dirty="0"/>
          </a:p>
          <a:p>
            <a:pPr algn="just"/>
            <a:r>
              <a:rPr lang="en-US" sz="2100" dirty="0"/>
              <a:t>UJVNL, besides being committed to develop new power stations, is also carrying out Renovation, Modernization &amp; Upgradation (RMU) of its existing power stations and ensuring safety of dams/barrages under DRIP.</a:t>
            </a:r>
          </a:p>
          <a:p>
            <a:pPr algn="just"/>
            <a:endParaRPr lang="en-US" sz="1400" dirty="0"/>
          </a:p>
          <a:p>
            <a:pPr algn="just"/>
            <a:r>
              <a:rPr lang="en-US" sz="2100" dirty="0" err="1"/>
              <a:t>Maneri</a:t>
            </a:r>
            <a:r>
              <a:rPr lang="en-US" sz="2100" dirty="0"/>
              <a:t> Dam of MB-I HEP is part of 6 Dams/Barrages of UJVNL included in DRIP-II.</a:t>
            </a:r>
          </a:p>
          <a:p>
            <a:pPr algn="just"/>
            <a:endParaRPr lang="en-IN" sz="600" dirty="0"/>
          </a:p>
        </p:txBody>
      </p:sp>
    </p:spTree>
    <p:extLst>
      <p:ext uri="{BB962C8B-B14F-4D97-AF65-F5344CB8AC3E}">
        <p14:creationId xmlns:p14="http://schemas.microsoft.com/office/powerpoint/2010/main" val="1669189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="" xmlns:a16="http://schemas.microsoft.com/office/drawing/2014/main" id="{FEAE5739-146B-2B7F-58B0-2D1BE923E4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" y="0"/>
            <a:ext cx="121900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0EF99-F0C4-DEDA-43AC-3A2AD79D7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IN" sz="5400" b="1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914860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0D38C1-7984-DE5B-275D-416AA1631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593" y="376142"/>
            <a:ext cx="10515600" cy="1325563"/>
          </a:xfrm>
        </p:spPr>
        <p:txBody>
          <a:bodyPr/>
          <a:lstStyle/>
          <a:p>
            <a:r>
              <a:rPr lang="en-US" dirty="0"/>
              <a:t>Layout of </a:t>
            </a:r>
            <a:r>
              <a:rPr lang="en-US" dirty="0" err="1"/>
              <a:t>Maneri</a:t>
            </a:r>
            <a:r>
              <a:rPr lang="en-US" dirty="0"/>
              <a:t> </a:t>
            </a:r>
            <a:r>
              <a:rPr lang="en-US" dirty="0" err="1"/>
              <a:t>Bhali</a:t>
            </a:r>
            <a:r>
              <a:rPr lang="en-US" dirty="0"/>
              <a:t> Stage-I Hydro Electric Project (HEP)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60590B-120B-E0F2-F08B-8EA272FC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1558"/>
            <a:ext cx="10515600" cy="4351338"/>
          </a:xfrm>
        </p:spPr>
        <p:txBody>
          <a:bodyPr/>
          <a:lstStyle/>
          <a:p>
            <a:pPr algn="just"/>
            <a:r>
              <a:rPr lang="en-IN" sz="2100" dirty="0"/>
              <a:t>MB-I HEP consists of 39 m high concrete gravity dam with 4 nos. ogee spillway across river Bhagirathi.</a:t>
            </a:r>
          </a:p>
          <a:p>
            <a:pPr algn="just"/>
            <a:r>
              <a:rPr lang="en-IN" sz="2100" dirty="0"/>
              <a:t>3X30 MW capacity surface power house has  Francis turbines at Tiloth, Uttarkashi.</a:t>
            </a:r>
          </a:p>
          <a:p>
            <a:pPr algn="just"/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7748853-E9C5-BB76-7A5F-EBDF4FB35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saturation sat="83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417" y="2919471"/>
            <a:ext cx="9793995" cy="329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73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0D38C1-7984-DE5B-275D-416AA1631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470" y="62561"/>
            <a:ext cx="10515600" cy="1325563"/>
          </a:xfrm>
        </p:spPr>
        <p:txBody>
          <a:bodyPr/>
          <a:lstStyle/>
          <a:p>
            <a:r>
              <a:rPr lang="en-US" dirty="0"/>
              <a:t>Downstream View of </a:t>
            </a:r>
            <a:r>
              <a:rPr lang="en-US" dirty="0" err="1"/>
              <a:t>Maneri</a:t>
            </a:r>
            <a:r>
              <a:rPr lang="en-US" dirty="0"/>
              <a:t> Dam</a:t>
            </a: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AD6A884C-E4A9-F5F2-2260-810D6E3FD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20" y="1244905"/>
            <a:ext cx="8802477" cy="499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41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0D38C1-7984-DE5B-275D-416AA1631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with EDA &amp; Appurtenant structures of </a:t>
            </a:r>
            <a:r>
              <a:rPr lang="en-US" dirty="0" err="1"/>
              <a:t>Maneri</a:t>
            </a:r>
            <a:r>
              <a:rPr lang="en-US" dirty="0"/>
              <a:t> Dam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60590B-120B-E0F2-F08B-8EA272FC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62500" lnSpcReduction="20000"/>
          </a:bodyPr>
          <a:lstStyle/>
          <a:p>
            <a:pPr algn="just"/>
            <a:endParaRPr lang="en-US" sz="3000" dirty="0"/>
          </a:p>
          <a:p>
            <a:pPr algn="just"/>
            <a:r>
              <a:rPr lang="en-US" sz="3000" dirty="0"/>
              <a:t>Prolonged operation &amp; catastrophic floods in 2012 &amp; 2013 caused serious structural damage to spillway bays, EDA (Roller bucket) &amp; appurtenant structures of </a:t>
            </a:r>
            <a:r>
              <a:rPr lang="en-US" sz="3000" dirty="0" err="1"/>
              <a:t>Maneri</a:t>
            </a:r>
            <a:r>
              <a:rPr lang="en-US" sz="3000" dirty="0"/>
              <a:t> Dam.</a:t>
            </a:r>
          </a:p>
          <a:p>
            <a:pPr algn="just"/>
            <a:endParaRPr lang="en-US" sz="3000" dirty="0"/>
          </a:p>
          <a:p>
            <a:pPr algn="just"/>
            <a:r>
              <a:rPr lang="en-US" sz="3000" dirty="0"/>
              <a:t>All four spillway bays glacis including steel liner plates were badly damaged.</a:t>
            </a:r>
          </a:p>
          <a:p>
            <a:pPr algn="just"/>
            <a:endParaRPr lang="en-US" sz="3000" dirty="0"/>
          </a:p>
          <a:p>
            <a:pPr algn="just"/>
            <a:r>
              <a:rPr lang="en-US" sz="3000" dirty="0"/>
              <a:t>Spillway glacis 1 &amp; 2 were replaced &amp; repaired by UJVNL in 2013-14.  </a:t>
            </a:r>
          </a:p>
          <a:p>
            <a:pPr algn="just"/>
            <a:endParaRPr lang="en-US" sz="3000" dirty="0"/>
          </a:p>
          <a:p>
            <a:pPr algn="just"/>
            <a:r>
              <a:rPr lang="en-US" sz="3000" dirty="0"/>
              <a:t>Damaged spillway glacis 3 &amp; 4 were repaired by HPC M90 Concrete along with various other works under DRIP-I.</a:t>
            </a:r>
          </a:p>
          <a:p>
            <a:pPr algn="just"/>
            <a:endParaRPr lang="en-US" sz="3000" dirty="0"/>
          </a:p>
          <a:p>
            <a:pPr algn="just"/>
            <a:r>
              <a:rPr lang="en-US" sz="3000" dirty="0"/>
              <a:t>Rehabilitation of damaged EDA of </a:t>
            </a:r>
            <a:r>
              <a:rPr lang="en-US" sz="3000" dirty="0" err="1"/>
              <a:t>Maneri</a:t>
            </a:r>
            <a:r>
              <a:rPr lang="en-US" sz="3000" dirty="0"/>
              <a:t> dam was included in DRIP-II and is in progress.</a:t>
            </a:r>
          </a:p>
          <a:p>
            <a:pPr algn="just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59941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0D38C1-7984-DE5B-275D-416AA1631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69" y="207170"/>
            <a:ext cx="10515600" cy="1325563"/>
          </a:xfrm>
        </p:spPr>
        <p:txBody>
          <a:bodyPr/>
          <a:lstStyle/>
          <a:p>
            <a:r>
              <a:rPr lang="en-IN" dirty="0"/>
              <a:t>Damages in Roller bucket of </a:t>
            </a:r>
            <a:r>
              <a:rPr lang="en-IN" dirty="0" err="1"/>
              <a:t>Maneri</a:t>
            </a:r>
            <a:r>
              <a:rPr lang="en-IN" dirty="0"/>
              <a:t> Dam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5174F343-171D-43AF-DF27-E268FEC7B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89858"/>
            <a:ext cx="4758369" cy="493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F7C3C4-DF34-AC79-064A-2D4BF1A9A1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855" y="1389858"/>
            <a:ext cx="4911506" cy="493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9836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0D38C1-7984-DE5B-275D-416AA1631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005" y="365125"/>
            <a:ext cx="10515600" cy="1325563"/>
          </a:xfrm>
        </p:spPr>
        <p:txBody>
          <a:bodyPr/>
          <a:lstStyle/>
          <a:p>
            <a:r>
              <a:rPr lang="en-US" dirty="0"/>
              <a:t>Damages in Foundation &amp; Roller bucket of </a:t>
            </a:r>
            <a:r>
              <a:rPr lang="en-US" dirty="0" err="1"/>
              <a:t>Maneri</a:t>
            </a:r>
            <a:r>
              <a:rPr lang="en-US" dirty="0"/>
              <a:t> Dam</a:t>
            </a: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42041971-9C13-3FB7-16C3-7FF4EB3B7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4912605" cy="444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F0F75AF-0020-993E-33A6-1D84CB0757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751" y="1690688"/>
            <a:ext cx="4432239" cy="44457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6180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0D38C1-7984-DE5B-275D-416AA1631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Damage in Foundation &amp; Roller bucket of  </a:t>
            </a:r>
            <a:r>
              <a:rPr lang="en-US" dirty="0" err="1"/>
              <a:t>Maneri</a:t>
            </a:r>
            <a:r>
              <a:rPr lang="en-US" dirty="0"/>
              <a:t> Dam</a:t>
            </a: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E75CB2B4-EF43-7F9E-0DD2-C8DE6CF30A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18351" y="-989464"/>
            <a:ext cx="4487861" cy="9848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7931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0D38C1-7984-DE5B-275D-416AA1631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Damage in Foundation &amp; Roller bucket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 err="1"/>
              <a:t>Maneri</a:t>
            </a:r>
            <a:r>
              <a:rPr lang="en-US" dirty="0"/>
              <a:t> Dam</a:t>
            </a: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8474460A-A17A-C3D3-E890-4C43E3CBE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71494"/>
            <a:ext cx="4527932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023A5D0-0380-F3AE-5433-7EDFDFB06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180" y="1771493"/>
            <a:ext cx="4663726" cy="443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1912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875</Words>
  <Application>Microsoft Office PowerPoint</Application>
  <PresentationFormat>Widescreen</PresentationFormat>
  <Paragraphs>87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Mangal</vt:lpstr>
      <vt:lpstr>Office Theme</vt:lpstr>
      <vt:lpstr>CASE STUDY Rehabilitation of Energy Dissipation Arrangement of Maneri Dam of Maneri – Bhali Stage – I HEP in District Uttarkashi (Uttarakhand) under DRIP-II</vt:lpstr>
      <vt:lpstr>Introduction</vt:lpstr>
      <vt:lpstr>Layout of Maneri Bhali Stage-I Hydro Electric Project (HEP)</vt:lpstr>
      <vt:lpstr>Downstream View of Maneri Dam</vt:lpstr>
      <vt:lpstr>Issues with EDA &amp; Appurtenant structures of Maneri Dam</vt:lpstr>
      <vt:lpstr>Damages in Roller bucket of Maneri Dam</vt:lpstr>
      <vt:lpstr>Damages in Foundation &amp; Roller bucket of Maneri Dam</vt:lpstr>
      <vt:lpstr>Damage in Foundation &amp; Roller bucket of  Maneri Dam</vt:lpstr>
      <vt:lpstr>Damage in Foundation &amp; Roller bucket  of Maneri Dam</vt:lpstr>
      <vt:lpstr>Possible risk due to damages</vt:lpstr>
      <vt:lpstr>Cause of Damage in Foundation and Roller Bucket</vt:lpstr>
      <vt:lpstr>Investigation of problem &amp; Model studies</vt:lpstr>
      <vt:lpstr>Model studies:- Recommendations </vt:lpstr>
      <vt:lpstr>Remedial measures on the basis of model study </vt:lpstr>
      <vt:lpstr>Present Status of work</vt:lpstr>
      <vt:lpstr>Downstream view at left bank of Maneri Dam </vt:lpstr>
      <vt:lpstr>Challenges in execution of works at Maneri Dam Site </vt:lpstr>
      <vt:lpstr>Conclusion</vt:lpstr>
      <vt:lpstr>References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Instructions:</dc:title>
  <dc:creator>ICE India</dc:creator>
  <cp:lastModifiedBy>HP</cp:lastModifiedBy>
  <cp:revision>22</cp:revision>
  <dcterms:created xsi:type="dcterms:W3CDTF">2024-07-01T11:44:01Z</dcterms:created>
  <dcterms:modified xsi:type="dcterms:W3CDTF">2024-09-27T09:59:55Z</dcterms:modified>
</cp:coreProperties>
</file>