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42"/>
  </p:notesMasterIdLst>
  <p:sldIdLst>
    <p:sldId id="256" r:id="rId2"/>
    <p:sldId id="258" r:id="rId3"/>
    <p:sldId id="29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93" r:id="rId40"/>
    <p:sldId id="294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Play" panose="020B060402020202020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99019-DA8D-4301-997D-F3B01D189DE2}">
  <a:tblStyle styleId="{1FE99019-DA8D-4301-997D-F3B01D189D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E25889F-A194-4878-A126-ED84955137E0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472C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472C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86ec2e67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86ec2e67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86ec2e673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86ec2e673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86ec2e67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86ec2e67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f86ec2e673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f86ec2e673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86ec2e67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f86ec2e67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86ec2e67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f86ec2e67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f86ec2e673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f86ec2e673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86ec2e673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f86ec2e673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f86ec2e673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f86ec2e673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f86ec2e67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f86ec2e67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86ec2e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g2f86ec2e6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86ec2e67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f86ec2e67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86ec2e673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f86ec2e673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f86ec2e673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f86ec2e673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f86ec2e67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f86ec2e67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f86ec2e673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f86ec2e673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f86ec2e67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f86ec2e67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86ec2e673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f86ec2e673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f86ec2e67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f86ec2e67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f86ec2e67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f86ec2e67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f86ec2e673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f86ec2e673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86ec2e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g2f86ec2e6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4231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f86ec2e673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f86ec2e673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f86ec2e673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f86ec2e673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86ec2e673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f86ec2e673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f86ec2e673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f86ec2e673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f86ec2e673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f86ec2e673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f86ec2e673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f86ec2e673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f86ec2e673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f86ec2e673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f86ec2e673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f86ec2e673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f86ec2e673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f86ec2e673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846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f86ec2e67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f86ec2e67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f86ec2e67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2f86ec2e67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f86ec2e67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f86ec2e67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f86ec2e67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f86ec2e67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f86ec2e67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f86ec2e67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f86ec2e67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f86ec2e673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86ec2e67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f86ec2e67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0" y="6492875"/>
            <a:ext cx="10946296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ICOLD 2024 – 92</a:t>
            </a:r>
            <a:r>
              <a:rPr lang="en-US" sz="1800" b="0" i="0" u="none" strike="noStrike" cap="none" baseline="30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1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Annual Meeting – Symposium – Dams for People, Water, Environment &amp; Development 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1722" y="365125"/>
            <a:ext cx="1064180" cy="106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0512" y="5779810"/>
            <a:ext cx="1064180" cy="10641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 descr="A blue cover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" y="0"/>
            <a:ext cx="12190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1524000" y="2831689"/>
            <a:ext cx="9144000" cy="1582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Stabilization of  </a:t>
            </a:r>
            <a:r>
              <a:rPr lang="en-US" sz="28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Kuttiyadi</a:t>
            </a:r>
            <a:r>
              <a:rPr lang="en-US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dam by providing supporting concrete structure on the downstream face and allied structures (Civil works) under DRIP II  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1524000" y="4685967"/>
            <a:ext cx="9144000" cy="49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Abhinand</a:t>
            </a:r>
            <a:r>
              <a:rPr lang="en-US" dirty="0"/>
              <a:t> R S, Kerala WRD, INDIA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3DA0A0-3CFE-4720-8168-938145F7CD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298400"/>
            <a:ext cx="5419616" cy="391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1489" y="1298399"/>
            <a:ext cx="4634231" cy="391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 txBox="1"/>
          <p:nvPr/>
        </p:nvSpPr>
        <p:spPr>
          <a:xfrm>
            <a:off x="1106420" y="5411499"/>
            <a:ext cx="10239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</a:rPr>
              <a:t>Condition of overflow section before carrying out the DRIP Phase II work</a:t>
            </a:r>
            <a:endParaRPr sz="2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03E3E-0310-8242-371A-650157329783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10</a:t>
            </a:r>
            <a:endParaRPr lang="en-US" sz="1600" b="1" dirty="0"/>
          </a:p>
        </p:txBody>
      </p:sp>
      <p:sp>
        <p:nvSpPr>
          <p:cNvPr id="8" name="Google Shape;35;p5">
            <a:extLst>
              <a:ext uri="{FF2B5EF4-FFF2-40B4-BE49-F238E27FC236}">
                <a16:creationId xmlns:a16="http://schemas.microsoft.com/office/drawing/2014/main" id="{C62B0AE6-2438-4525-8B58-10D2F607AA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50813"/>
            <a:ext cx="10515600" cy="132556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Stabilization of 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Kuttiyadi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dam by providing supporting concrete structure on the downstream face and allied structures</a:t>
            </a:r>
            <a:endParaRPr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838200" y="16650"/>
            <a:ext cx="10515600" cy="84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Scope of work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5" name="Google Shape;125;p14"/>
          <p:cNvGraphicFramePr/>
          <p:nvPr/>
        </p:nvGraphicFramePr>
        <p:xfrm>
          <a:off x="441937" y="865960"/>
          <a:ext cx="10515600" cy="5480962"/>
        </p:xfrm>
        <a:graphic>
          <a:graphicData uri="http://schemas.openxmlformats.org/drawingml/2006/table">
            <a:tbl>
              <a:tblPr firstRow="1" bandRow="1">
                <a:noFill/>
                <a:tableStyleId>{3E25889F-A194-4878-A126-ED84955137E0}</a:tableStyleId>
              </a:tblPr>
              <a:tblGrid>
                <a:gridCol w="52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Sl.No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Proposed work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Remarks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A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Stilling basin and river training wall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Stilling basin extension by 10 m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Reconstruction of River training wall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B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structure in overflow sections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works, chute blocks, shear key and anchoring work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C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structure of non-overflow sections on the left bank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works, Earth work excavation, shear key and anchoring works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D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structure of non-overflow sections on the right bank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works, Earth work excavation, shear key and anchoring works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E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Reconstruction of canal connected with dam ch 0/00 to 0/015km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Reconstruction of main canal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F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Reconstruction of road and garden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Reconstruction of Road and Garden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12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G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Dismounting Sluice shutter with hoist mechanism, Replacing damaged screw rod extension structure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Dismounting Sluice shutter with hoist mechanism, Replacing damaged screw rod extension structure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This appendix included after the sanction of Revised Estimate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41841A-1A91-F2D5-3DD8-900F9E3B3B9A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11</a:t>
            </a:r>
            <a:endParaRPr lang="en-US" sz="1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6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b="1" dirty="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Contract Details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1" name="Google Shape;131;p15"/>
          <p:cNvGraphicFramePr/>
          <p:nvPr/>
        </p:nvGraphicFramePr>
        <p:xfrm>
          <a:off x="1213069" y="1334769"/>
          <a:ext cx="9658675" cy="5096100"/>
        </p:xfrm>
        <a:graphic>
          <a:graphicData uri="http://schemas.openxmlformats.org/drawingml/2006/table">
            <a:tbl>
              <a:tblPr firstRow="1" bandRow="1">
                <a:noFill/>
                <a:tableStyleId>{3E25889F-A194-4878-A126-ED84955137E0}</a:tableStyleId>
              </a:tblPr>
              <a:tblGrid>
                <a:gridCol w="277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AS  order No</a:t>
                      </a:r>
                      <a:endParaRPr sz="1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G.O (Rt) no.481/2020/WRD dated 22.07.2020 &amp; G.O (Rt) no.539/2020/WRD dated 21.08.2020</a:t>
                      </a:r>
                      <a:endParaRPr sz="1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AS amount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3530 Lakhs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TS order No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1/CE(I&amp;D)/20-21 dated  24.08.2020 of CE,IDRB,Thiruvanathapuram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TS  Amount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3514 Lakhs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Agreement No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SE(C)07/2021-22 dated 29.11.2021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Name of Contractor 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M/S Balaji constructions,Karjuve TQ,Sangameshwar dist., Ratnagiri,Maharashtra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Agreed amount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3263.46 Lakhs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Site Hand Over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30.11.2021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Time of Completion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36 Months (ie.29.11.2024)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EC5AAE-8FB2-DED4-100C-DDA3279216B9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12</a:t>
            </a:r>
            <a:endParaRPr lang="en-US" sz="1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 txBox="1">
            <a:spLocks noGrp="1"/>
          </p:cNvSpPr>
          <p:nvPr>
            <p:ph type="body" idx="1"/>
          </p:nvPr>
        </p:nvSpPr>
        <p:spPr>
          <a:xfrm>
            <a:off x="838200" y="1086013"/>
            <a:ext cx="10515600" cy="510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              </a:t>
            </a:r>
            <a:r>
              <a:rPr lang="en-US" b="1" dirty="0">
                <a:solidFill>
                  <a:srgbClr val="7030A0"/>
                </a:solidFill>
              </a:rPr>
              <a:t>Appendix A-Stilling basin and river training wall</a:t>
            </a:r>
            <a:endParaRPr sz="1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16"/>
          <p:cNvSpPr/>
          <p:nvPr/>
        </p:nvSpPr>
        <p:spPr>
          <a:xfrm>
            <a:off x="631600" y="1759175"/>
            <a:ext cx="5369100" cy="373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1012499" y="2255050"/>
            <a:ext cx="5083500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400"/>
            </a:pPr>
            <a:r>
              <a:rPr lang="en-US" sz="2400" b="1" i="0" u="sng" strike="noStrike" cap="none" dirty="0">
                <a:solidFill>
                  <a:srgbClr val="C55A11"/>
                </a:solidFill>
              </a:rPr>
              <a:t>Basic  features of stilling basin</a:t>
            </a:r>
            <a:endParaRPr sz="1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sng" strike="noStrike" cap="none" dirty="0">
              <a:solidFill>
                <a:srgbClr val="C55A1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⮚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Stilling basin -size of 56.3m X 23.40m</a:t>
            </a:r>
            <a:endParaRPr sz="1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 dirty="0">
              <a:solidFill>
                <a:srgbClr val="000000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⮚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Four bays , built in two levels </a:t>
            </a:r>
            <a:endParaRPr sz="1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 dirty="0">
              <a:solidFill>
                <a:srgbClr val="000000"/>
              </a:solidFill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⮚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Outer two bays are at +16.50 </a:t>
            </a:r>
            <a:endParaRPr sz="1400" i="0" u="none" strike="noStrike" cap="none" dirty="0">
              <a:solidFill>
                <a:srgbClr val="000000"/>
              </a:solidFill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⮚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Inner two bays are at +15.00 m </a:t>
            </a:r>
            <a:endParaRPr sz="1400" i="0" u="none" strike="noStrike" cap="none" dirty="0">
              <a:solidFill>
                <a:srgbClr val="000000"/>
              </a:solidFill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140" name="Google Shape;1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3458" y="1629797"/>
            <a:ext cx="4758936" cy="44220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F8BE0-7F09-4C54-4211-87159B2DD93D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13</a:t>
            </a:r>
            <a:endParaRPr lang="en-US" sz="1600" b="1" dirty="0"/>
          </a:p>
        </p:txBody>
      </p:sp>
      <p:sp>
        <p:nvSpPr>
          <p:cNvPr id="9" name="Google Shape;35;p5">
            <a:extLst>
              <a:ext uri="{FF2B5EF4-FFF2-40B4-BE49-F238E27FC236}">
                <a16:creationId xmlns:a16="http://schemas.microsoft.com/office/drawing/2014/main" id="{F51EE0D0-FFA1-4975-97A4-2BAD9C9590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39713"/>
            <a:ext cx="10515600" cy="8318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Stabilization of 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Kuttiyadi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dam by providing supporting concrete structure on the downstream face and allied structures</a:t>
            </a:r>
            <a:endParaRPr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641750" y="1365400"/>
            <a:ext cx="6829808" cy="435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641750" y="1537809"/>
            <a:ext cx="6699900" cy="3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3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⮚"/>
            </a:pPr>
            <a:r>
              <a:rPr lang="en-US" sz="2300" i="0" u="none" strike="noStrike" cap="none" dirty="0">
                <a:solidFill>
                  <a:srgbClr val="000000"/>
                </a:solidFill>
              </a:rPr>
              <a:t>Retain the existing stilling basin as it is &amp; put the supporting concrete structure of overflow section over it with shear keys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300" i="0" u="none" strike="noStrike" cap="none" dirty="0">
                <a:solidFill>
                  <a:srgbClr val="000000"/>
                </a:solidFill>
              </a:rPr>
              <a:t> 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3429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⮚"/>
            </a:pPr>
            <a:r>
              <a:rPr lang="en-US" sz="2300" i="0" u="none" strike="noStrike" cap="none" dirty="0">
                <a:solidFill>
                  <a:srgbClr val="000000"/>
                </a:solidFill>
              </a:rPr>
              <a:t>Extend the stilling basin by 10m equal to the width of the supporting concrete structure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300" i="0" u="none" strike="noStrike" cap="none" dirty="0">
              <a:solidFill>
                <a:srgbClr val="000000"/>
              </a:solidFill>
            </a:endParaRPr>
          </a:p>
          <a:p>
            <a:pPr marL="3429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Noto Sans Symbols"/>
              <a:buChar char="⮚"/>
            </a:pPr>
            <a:r>
              <a:rPr lang="en-US" sz="2300" i="0" u="none" strike="noStrike" cap="none" dirty="0">
                <a:solidFill>
                  <a:srgbClr val="000000"/>
                </a:solidFill>
              </a:rPr>
              <a:t>River training wall to be extended by the same length as that of the extension length of the stilling basin.</a:t>
            </a:r>
            <a:endParaRPr sz="21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4291" y="1647988"/>
            <a:ext cx="3656776" cy="402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/>
        </p:nvSpPr>
        <p:spPr>
          <a:xfrm>
            <a:off x="765000" y="401675"/>
            <a:ext cx="1066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</a:rPr>
              <a:t>Appendix A-Stilling basin and river training wall (Contd..)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5FB01-B397-D6F5-BFFB-B2A678BAF71B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14</a:t>
            </a:r>
            <a:endParaRPr lang="en-US" sz="1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 txBox="1">
            <a:spLocks noGrp="1"/>
          </p:cNvSpPr>
          <p:nvPr>
            <p:ph type="title"/>
          </p:nvPr>
        </p:nvSpPr>
        <p:spPr>
          <a:xfrm>
            <a:off x="838200" y="3650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A-Stilling basin and river training wall (Contd..)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3110" b="1" u="sng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59"/>
          </a:p>
        </p:txBody>
      </p:sp>
      <p:sp>
        <p:nvSpPr>
          <p:cNvPr id="155" name="Google Shape;15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8"/>
          <p:cNvSpPr/>
          <p:nvPr/>
        </p:nvSpPr>
        <p:spPr>
          <a:xfrm>
            <a:off x="357200" y="1026225"/>
            <a:ext cx="6983100" cy="5385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620750" y="1232300"/>
            <a:ext cx="6638100" cy="45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1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dirty="0"/>
              <a:t>F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or </a:t>
            </a:r>
            <a:r>
              <a:rPr lang="en-US" sz="2100" i="0" u="none" strike="noStrike" cap="none" dirty="0" err="1">
                <a:solidFill>
                  <a:srgbClr val="000000"/>
                </a:solidFill>
              </a:rPr>
              <a:t>shearkeys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- stones removed </a:t>
            </a:r>
            <a:r>
              <a:rPr lang="en-US" sz="2100" i="0" u="none" strike="noStrike" cap="none" dirty="0" err="1">
                <a:solidFill>
                  <a:srgbClr val="000000"/>
                </a:solidFill>
              </a:rPr>
              <a:t>upto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 60cm depth in a staggered manner along the longitudinal profile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1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dirty="0"/>
              <a:t>F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or </a:t>
            </a:r>
            <a:r>
              <a:rPr lang="en-US" sz="2100" i="0" u="none" strike="noStrike" cap="none" dirty="0" err="1">
                <a:solidFill>
                  <a:srgbClr val="000000"/>
                </a:solidFill>
              </a:rPr>
              <a:t>levelling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 of foundation ,</a:t>
            </a:r>
            <a:r>
              <a:rPr lang="en-US" sz="2100" dirty="0"/>
              <a:t>proposed 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rock-wedging instead of diamond cutting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1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Cutting and leveling the rock in the same level for the entire length and breadth of the existing stilling basin.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1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dirty="0"/>
              <a:t>C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oncreting is proposed to be carried out in a stepped manner keeping the minimum thickness of stilling basin </a:t>
            </a:r>
            <a:endParaRPr sz="19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7508" y="1160842"/>
            <a:ext cx="3598004" cy="2902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/>
          <p:nvPr/>
        </p:nvSpPr>
        <p:spPr>
          <a:xfrm>
            <a:off x="7417796" y="4062908"/>
            <a:ext cx="4122300" cy="2141400"/>
          </a:xfrm>
          <a:prstGeom prst="ellipse">
            <a:avLst/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7604100" y="4568050"/>
            <a:ext cx="3749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rgbClr val="FF0000"/>
                </a:solidFill>
              </a:rPr>
              <a:t>Execution is pending – awaiting of model study for repositioning of </a:t>
            </a:r>
            <a:r>
              <a:rPr lang="en-US" sz="1800" dirty="0">
                <a:solidFill>
                  <a:srgbClr val="FF0000"/>
                </a:solidFill>
              </a:rPr>
              <a:t>basin</a:t>
            </a:r>
            <a:r>
              <a:rPr lang="en-US" sz="1800" i="0" u="none" strike="noStrike" cap="none" dirty="0">
                <a:solidFill>
                  <a:srgbClr val="FF0000"/>
                </a:solidFill>
              </a:rPr>
              <a:t> blocks  for energy dissipation in stilling basin.</a:t>
            </a:r>
            <a:endParaRPr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718A3-45A0-C5C0-3F81-48C8326D9894}"/>
              </a:ext>
            </a:extLst>
          </p:cNvPr>
          <p:cNvSpPr txBox="1"/>
          <p:nvPr/>
        </p:nvSpPr>
        <p:spPr>
          <a:xfrm>
            <a:off x="10812000" y="5399661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15</a:t>
            </a:r>
            <a:endParaRPr lang="en-US" sz="16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38200" y="3115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B-Supporting concrete structure of Overflow section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9"/>
          <p:cNvSpPr txBox="1">
            <a:spLocks noGrp="1"/>
          </p:cNvSpPr>
          <p:nvPr>
            <p:ph type="body" idx="1"/>
          </p:nvPr>
        </p:nvSpPr>
        <p:spPr>
          <a:xfrm>
            <a:off x="838200" y="1637250"/>
            <a:ext cx="10515600" cy="42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1009275" y="1637250"/>
            <a:ext cx="5277300" cy="4020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9"/>
          <p:cNvSpPr/>
          <p:nvPr/>
        </p:nvSpPr>
        <p:spPr>
          <a:xfrm>
            <a:off x="1215075" y="1998550"/>
            <a:ext cx="4865700" cy="2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I</a:t>
            </a:r>
            <a:r>
              <a:rPr lang="en-US" sz="2300" i="0" u="none" strike="noStrike" cap="none" dirty="0">
                <a:solidFill>
                  <a:srgbClr val="000000"/>
                </a:solidFill>
              </a:rPr>
              <a:t>t has four bays -equal length of 12.20m each, with dividing concrete piers of 2.50m width in-between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300" i="0" u="none" strike="noStrike" cap="none" dirty="0">
              <a:solidFill>
                <a:srgbClr val="000000"/>
              </a:solidFill>
            </a:endParaRPr>
          </a:p>
          <a:p>
            <a:pPr marL="3429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 i="0" u="none" strike="noStrike" cap="none" dirty="0">
                <a:solidFill>
                  <a:srgbClr val="000000"/>
                </a:solidFill>
              </a:rPr>
              <a:t>The glacis portion externally appeared to be the most deteriorated portion of the Dam, with deep cavities formed due to the collapse of ashlar masonry</a:t>
            </a:r>
            <a:endParaRPr sz="17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6799" y="2212852"/>
            <a:ext cx="4865602" cy="34447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20876B-3B72-A384-ABF2-538D0144F0FF}"/>
              </a:ext>
            </a:extLst>
          </p:cNvPr>
          <p:cNvSpPr txBox="1"/>
          <p:nvPr/>
        </p:nvSpPr>
        <p:spPr>
          <a:xfrm>
            <a:off x="10998225" y="549799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16</a:t>
            </a:r>
            <a:endParaRPr lang="en-US" sz="1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/>
          <p:nvPr/>
        </p:nvSpPr>
        <p:spPr>
          <a:xfrm>
            <a:off x="838201" y="1249606"/>
            <a:ext cx="7474526" cy="51005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1113316" y="1402111"/>
            <a:ext cx="7199412" cy="4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 b="1" i="0" u="sng" strike="noStrike" cap="none" dirty="0">
                <a:solidFill>
                  <a:srgbClr val="C00000"/>
                </a:solidFill>
              </a:rPr>
              <a:t>Work done</a:t>
            </a:r>
            <a:endParaRPr sz="2600" b="1" i="0" u="sng" strike="noStrike" cap="none" dirty="0">
              <a:solidFill>
                <a:srgbClr val="C00000"/>
              </a:solidFill>
            </a:endParaRPr>
          </a:p>
          <a:p>
            <a:pPr marL="285750" marR="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en-US" sz="1900" i="0" u="none" strike="noStrike" cap="none" dirty="0">
                <a:solidFill>
                  <a:srgbClr val="000000"/>
                </a:solidFill>
              </a:rPr>
              <a:t>Removal of all the ashlar masonry on the glacis portion</a:t>
            </a:r>
            <a:endParaRPr sz="1500" i="0" u="none" strike="noStrike" cap="none" dirty="0">
              <a:solidFill>
                <a:srgbClr val="000000"/>
              </a:solidFill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i="0" u="none" strike="noStrike" cap="none" dirty="0">
              <a:solidFill>
                <a:srgbClr val="000000"/>
              </a:solidFill>
            </a:endParaRPr>
          </a:p>
          <a:p>
            <a:pPr marL="285750" marR="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en-US" sz="1900" i="0" u="none" strike="noStrike" cap="none" dirty="0">
                <a:solidFill>
                  <a:srgbClr val="000000"/>
                </a:solidFill>
              </a:rPr>
              <a:t>Making groves for shear keys of 60X 60cm at 3m c/c in the longitudinal direction by removing stones without disturbing the other portions in the glacis.</a:t>
            </a:r>
            <a:endParaRPr sz="1500" i="0" u="none" strike="noStrike" cap="none" dirty="0">
              <a:solidFill>
                <a:srgbClr val="000000"/>
              </a:solidFill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i="0" u="none" strike="noStrike" cap="none" dirty="0">
              <a:solidFill>
                <a:srgbClr val="000000"/>
              </a:solidFill>
            </a:endParaRPr>
          </a:p>
          <a:p>
            <a:pPr marL="285750" marR="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en-US" sz="1900" i="0" u="none" strike="noStrike" cap="none" dirty="0">
                <a:solidFill>
                  <a:srgbClr val="000000"/>
                </a:solidFill>
              </a:rPr>
              <a:t>Grooves for shear keys formed by diamond cutting in the founding portion of the stilling basin</a:t>
            </a:r>
            <a:endParaRPr sz="1500" i="0" u="none" strike="noStrike" cap="none" dirty="0">
              <a:solidFill>
                <a:srgbClr val="000000"/>
              </a:solidFill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i="0" u="none" strike="noStrike" cap="none" dirty="0">
              <a:solidFill>
                <a:srgbClr val="000000"/>
              </a:solidFill>
            </a:endParaRPr>
          </a:p>
          <a:p>
            <a:pPr marL="285750" marR="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en-US" sz="1900" i="0" u="none" strike="noStrike" cap="none" dirty="0">
                <a:solidFill>
                  <a:srgbClr val="000000"/>
                </a:solidFill>
              </a:rPr>
              <a:t>The concrete portion in the crest has been diamond cut in </a:t>
            </a:r>
            <a:r>
              <a:rPr lang="en-US" sz="1900" i="0" u="none" strike="noStrike" cap="none" dirty="0" err="1">
                <a:solidFill>
                  <a:srgbClr val="000000"/>
                </a:solidFill>
              </a:rPr>
              <a:t>ta</a:t>
            </a:r>
            <a:r>
              <a:rPr lang="en-US" sz="1900" i="0" u="none" strike="noStrike" cap="none" dirty="0">
                <a:solidFill>
                  <a:srgbClr val="000000"/>
                </a:solidFill>
              </a:rPr>
              <a:t> stepped manner</a:t>
            </a:r>
            <a:endParaRPr sz="1500" i="0" u="none" strike="noStrike" cap="none" dirty="0">
              <a:solidFill>
                <a:srgbClr val="000000"/>
              </a:solidFill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i="0" u="none" strike="noStrike" cap="none" dirty="0">
              <a:solidFill>
                <a:srgbClr val="000000"/>
              </a:solidFill>
            </a:endParaRPr>
          </a:p>
          <a:p>
            <a:pPr marL="285750" marR="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en-US" sz="1900" i="0" u="none" strike="noStrike" cap="none" dirty="0">
                <a:solidFill>
                  <a:srgbClr val="000000"/>
                </a:solidFill>
              </a:rPr>
              <a:t>Drilling of drainage holes of 50cm depth at 3m c/c both ways</a:t>
            </a:r>
            <a:endParaRPr sz="1500" i="0" u="none" strike="noStrike" cap="none" dirty="0">
              <a:solidFill>
                <a:srgbClr val="000000"/>
              </a:solidFill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i="0" u="none" strike="noStrike" cap="none" dirty="0">
              <a:solidFill>
                <a:srgbClr val="000000"/>
              </a:solidFill>
            </a:endParaRPr>
          </a:p>
          <a:p>
            <a:pPr marL="285750" marR="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en-US" sz="1900" i="0" u="none" strike="noStrike" cap="none" dirty="0">
                <a:solidFill>
                  <a:srgbClr val="000000"/>
                </a:solidFill>
              </a:rPr>
              <a:t>Pressure grouting is done in the stilling basin portion</a:t>
            </a:r>
            <a:endParaRPr sz="1500" i="0" u="none" strike="noStrike" cap="none" dirty="0">
              <a:solidFill>
                <a:srgbClr val="000000"/>
              </a:solidFill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4060" y="2202267"/>
            <a:ext cx="3454949" cy="351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1595400" y="221350"/>
            <a:ext cx="9001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</a:rPr>
              <a:t>Appendix B-Supporting concrete structure of Overflow section (Contd..)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52E2D-EE9B-C9EB-E392-C17875DD241C}"/>
              </a:ext>
            </a:extLst>
          </p:cNvPr>
          <p:cNvSpPr txBox="1"/>
          <p:nvPr/>
        </p:nvSpPr>
        <p:spPr>
          <a:xfrm>
            <a:off x="11170354" y="5884711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17</a:t>
            </a:r>
            <a:endParaRPr lang="en-US" sz="16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>
            <a:spLocks noGrp="1"/>
          </p:cNvSpPr>
          <p:nvPr>
            <p:ph type="title"/>
          </p:nvPr>
        </p:nvSpPr>
        <p:spPr>
          <a:xfrm>
            <a:off x="481000" y="2102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B-Supporting concrete structure of Overflow section (Contd..)</a:t>
            </a:r>
            <a:endParaRPr dirty="0"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1"/>
          <p:cNvSpPr/>
          <p:nvPr/>
        </p:nvSpPr>
        <p:spPr>
          <a:xfrm>
            <a:off x="369099" y="1561025"/>
            <a:ext cx="7466400" cy="461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652648" y="1535900"/>
            <a:ext cx="6984300" cy="4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 b="1" i="0" u="sng" strike="noStrike" cap="none" dirty="0">
                <a:solidFill>
                  <a:srgbClr val="C00000"/>
                </a:solidFill>
              </a:rPr>
              <a:t>Work done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600" b="1" i="0" u="sng" strike="noStrike" cap="none" dirty="0">
              <a:solidFill>
                <a:srgbClr val="C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Cleaning surface with high pressure water jet both in dam body and in the founding portion of stilling basin</a:t>
            </a:r>
            <a:endParaRPr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 </a:t>
            </a:r>
            <a:endParaRPr i="0" u="none" strike="noStrike" cap="none" dirty="0">
              <a:solidFill>
                <a:srgbClr val="0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Anchoring of dowel rods both in the glacis portion and in the stilling basin</a:t>
            </a:r>
            <a:endParaRPr i="0" u="none" strike="noStrike" cap="none" dirty="0">
              <a:solidFill>
                <a:srgbClr val="000000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 dirty="0">
              <a:solidFill>
                <a:srgbClr val="0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Placing 20cm half round PVC pipes over the dam body at 3m c/c both ways in such a way that the drainage holes would come exactly at the intersection of these pipes</a:t>
            </a:r>
            <a:endParaRPr i="0" u="none" strike="noStrike" cap="none" dirty="0">
              <a:solidFill>
                <a:srgbClr val="000000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 dirty="0">
              <a:solidFill>
                <a:srgbClr val="0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Connecting these pipes to a full round 30cm PVC pipe at bottom to drain water into the stilling basin</a:t>
            </a:r>
            <a:endParaRPr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186" name="Google Shape;18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5845" y="2029413"/>
            <a:ext cx="3377955" cy="3679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B92A74-E7D1-34FB-D9F0-D18DEAAC44B7}"/>
              </a:ext>
            </a:extLst>
          </p:cNvPr>
          <p:cNvSpPr txBox="1"/>
          <p:nvPr/>
        </p:nvSpPr>
        <p:spPr>
          <a:xfrm>
            <a:off x="10817806" y="536988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18</a:t>
            </a:r>
            <a:endParaRPr lang="en-US" sz="16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516725" y="4008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B-Supporting concrete structure of Overflow section (Contd..)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2993" y="1825625"/>
            <a:ext cx="3837982" cy="405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8725" y="1344415"/>
            <a:ext cx="5674327" cy="49414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8ADF8-6E6C-5C40-09E5-724A413CEAF6}"/>
              </a:ext>
            </a:extLst>
          </p:cNvPr>
          <p:cNvSpPr txBox="1"/>
          <p:nvPr/>
        </p:nvSpPr>
        <p:spPr>
          <a:xfrm>
            <a:off x="10860974" y="5422518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19</a:t>
            </a:r>
            <a:endParaRPr lang="en-US" sz="16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DEE5D-2AFC-A804-1F59-9337AA8B65D6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</a:t>
            </a:r>
            <a:endParaRPr lang="en-US" sz="1600" b="1" dirty="0"/>
          </a:p>
        </p:txBody>
      </p:sp>
      <p:sp>
        <p:nvSpPr>
          <p:cNvPr id="14" name="Google Shape;35;p5">
            <a:extLst>
              <a:ext uri="{FF2B5EF4-FFF2-40B4-BE49-F238E27FC236}">
                <a16:creationId xmlns:a16="http://schemas.microsoft.com/office/drawing/2014/main" id="{C2C204EE-44EB-4871-976D-54367E6C2C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275" y="134674"/>
            <a:ext cx="10515600" cy="7797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Stabilization of 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Kuttiyadi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dam by providing supporting concrete structure on the downstream face and allied structures</a:t>
            </a:r>
            <a:endParaRPr sz="2400" dirty="0">
              <a:solidFill>
                <a:srgbClr val="0070C0"/>
              </a:solidFill>
            </a:endParaRPr>
          </a:p>
        </p:txBody>
      </p:sp>
      <p:graphicFrame>
        <p:nvGraphicFramePr>
          <p:cNvPr id="15" name="Google Shape;34;p5">
            <a:extLst>
              <a:ext uri="{FF2B5EF4-FFF2-40B4-BE49-F238E27FC236}">
                <a16:creationId xmlns:a16="http://schemas.microsoft.com/office/drawing/2014/main" id="{3E151B56-303C-48B9-B9F9-02FF44C75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7459718"/>
              </p:ext>
            </p:extLst>
          </p:nvPr>
        </p:nvGraphicFramePr>
        <p:xfrm>
          <a:off x="1028699" y="1457325"/>
          <a:ext cx="9737513" cy="4711153"/>
        </p:xfrm>
        <a:graphic>
          <a:graphicData uri="http://schemas.openxmlformats.org/drawingml/2006/table">
            <a:tbl>
              <a:tblPr>
                <a:noFill/>
                <a:tableStyleId>{1FE99019-DA8D-4301-997D-F3B01D189DE2}</a:tableStyleId>
              </a:tblPr>
              <a:tblGrid>
                <a:gridCol w="1369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5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18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CC4125"/>
                          </a:solidFill>
                        </a:rPr>
                        <a:t>SL. NO</a:t>
                      </a:r>
                      <a:endParaRPr sz="2100" b="1" u="none" strike="noStrike" cap="none">
                        <a:solidFill>
                          <a:srgbClr val="CC4125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CC4125"/>
                          </a:solidFill>
                        </a:rPr>
                        <a:t>CONTENTS</a:t>
                      </a:r>
                      <a:endParaRPr sz="2100" b="1" u="none" strike="noStrike" cap="none" dirty="0">
                        <a:solidFill>
                          <a:srgbClr val="CC4125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100" b="1" u="none" strike="noStrike" cap="none" dirty="0">
                        <a:solidFill>
                          <a:srgbClr val="CC4125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CC4125"/>
                          </a:solidFill>
                        </a:rPr>
                        <a:t>SLIDE NUMBER</a:t>
                      </a:r>
                      <a:endParaRPr sz="2100" b="1" u="none" strike="noStrike" cap="none">
                        <a:solidFill>
                          <a:srgbClr val="CC4125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1</a:t>
                      </a:r>
                      <a:endParaRPr sz="1900" b="1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 dirty="0"/>
                        <a:t>Introduction</a:t>
                      </a:r>
                      <a:endParaRPr sz="1900" b="1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 dirty="0"/>
                        <a:t>3-</a:t>
                      </a:r>
                      <a:r>
                        <a:rPr lang="en-IN" sz="1900" b="1" u="none" strike="noStrike" cap="none" dirty="0"/>
                        <a:t>6</a:t>
                      </a:r>
                      <a:endParaRPr sz="1900" b="1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2</a:t>
                      </a:r>
                      <a:endParaRPr sz="1900" b="1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900" b="1" u="none" strike="noStrike" cap="none" dirty="0"/>
                        <a:t>Background of Proposal </a:t>
                      </a:r>
                      <a:endParaRPr sz="1900" b="1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900" b="1" u="none" strike="noStrike" cap="none" dirty="0"/>
                        <a:t>7-8</a:t>
                      </a:r>
                      <a:endParaRPr sz="1900" b="1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4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3</a:t>
                      </a:r>
                      <a:endParaRPr sz="1900" b="1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IN" sz="1900" b="1" u="none" strike="noStrike" cap="none" dirty="0">
                          <a:solidFill>
                            <a:srgbClr val="000000"/>
                          </a:solidFill>
                        </a:rPr>
                        <a:t>Scope of work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 dirty="0"/>
                        <a:t>1</a:t>
                      </a:r>
                      <a:r>
                        <a:rPr lang="en-IN" sz="1900" b="1" u="none" strike="noStrike" cap="none" dirty="0"/>
                        <a:t>1</a:t>
                      </a:r>
                      <a:endParaRPr sz="1900" b="1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4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4</a:t>
                      </a:r>
                      <a:endParaRPr sz="1900" b="1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IN" sz="1900" b="1" u="none" strike="noStrike" cap="none" dirty="0">
                          <a:solidFill>
                            <a:srgbClr val="000000"/>
                          </a:solidFill>
                        </a:rPr>
                        <a:t>Contract details 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 dirty="0"/>
                        <a:t>1</a:t>
                      </a:r>
                      <a:r>
                        <a:rPr lang="en-IN" sz="1900" b="1" u="none" strike="noStrike" cap="none" dirty="0"/>
                        <a:t>2</a:t>
                      </a:r>
                      <a:endParaRPr sz="1900" b="1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4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>
                          <a:solidFill>
                            <a:srgbClr val="000000"/>
                          </a:solidFill>
                        </a:rPr>
                        <a:t>5</a:t>
                      </a:r>
                      <a:endParaRPr sz="1900" b="1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IN" sz="1900" b="1" u="none" strike="noStrike" cap="none" dirty="0" err="1">
                          <a:solidFill>
                            <a:srgbClr val="000000"/>
                          </a:solidFill>
                        </a:rPr>
                        <a:t>Kuttiyadi</a:t>
                      </a:r>
                      <a:r>
                        <a:rPr lang="en-IN" sz="1900" b="1" u="none" strike="noStrike" cap="none" dirty="0">
                          <a:solidFill>
                            <a:srgbClr val="000000"/>
                          </a:solidFill>
                        </a:rPr>
                        <a:t> rehabilitation works 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IN" sz="1900" b="1" u="none" strike="noStrike" cap="none" dirty="0">
                          <a:solidFill>
                            <a:srgbClr val="000000"/>
                          </a:solidFill>
                        </a:rPr>
                        <a:t>3</a:t>
                      </a:r>
                      <a:r>
                        <a:rPr lang="en-US" sz="1900" b="1" u="none" strike="noStrike" cap="none" dirty="0">
                          <a:solidFill>
                            <a:srgbClr val="000000"/>
                          </a:solidFill>
                        </a:rPr>
                        <a:t>- 3</a:t>
                      </a:r>
                      <a:r>
                        <a:rPr lang="en-IN" sz="1900" b="1" u="none" strike="noStrike" cap="none" dirty="0">
                          <a:solidFill>
                            <a:srgbClr val="000000"/>
                          </a:solidFill>
                        </a:rPr>
                        <a:t>5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4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6</a:t>
                      </a:r>
                      <a:endParaRPr sz="1900" b="1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900" b="1" u="none" strike="noStrike" cap="none" dirty="0"/>
                        <a:t>Details of expenditure 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 dirty="0"/>
                        <a:t>3</a:t>
                      </a:r>
                      <a:r>
                        <a:rPr lang="en-IN" sz="1900" b="1" u="none" strike="noStrike" cap="none" dirty="0"/>
                        <a:t>6</a:t>
                      </a:r>
                      <a:endParaRPr sz="1900" b="1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4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7</a:t>
                      </a:r>
                      <a:endParaRPr sz="1900" b="1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900" b="1" u="none" strike="noStrike" cap="none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IN" sz="1900" b="1" u="none" strike="noStrike" cap="none" dirty="0">
                          <a:solidFill>
                            <a:srgbClr val="000000"/>
                          </a:solidFill>
                        </a:rPr>
                        <a:t>Risk &amp; Issues addressed</a:t>
                      </a:r>
                      <a:endParaRPr sz="15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900" b="1" u="none" strike="noStrike" cap="none" dirty="0"/>
                        <a:t>37-38</a:t>
                      </a:r>
                      <a:endParaRPr sz="1900" b="1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3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8</a:t>
                      </a:r>
                      <a:endParaRPr sz="1900" b="1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900" b="1" u="none" strike="noStrike" cap="none" dirty="0"/>
                        <a:t>Balance work</a:t>
                      </a:r>
                      <a:endParaRPr sz="1900" b="1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900" b="1" u="none" strike="noStrike" cap="none" dirty="0"/>
                        <a:t>39</a:t>
                      </a:r>
                      <a:endParaRPr sz="1900" b="1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B-Supporting concrete structure of Overflow section (Contd..)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375" y="1640624"/>
            <a:ext cx="9159248" cy="43511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CD13DE-FF69-926E-8357-4B1BF520BBF3}"/>
              </a:ext>
            </a:extLst>
          </p:cNvPr>
          <p:cNvSpPr txBox="1"/>
          <p:nvPr/>
        </p:nvSpPr>
        <p:spPr>
          <a:xfrm>
            <a:off x="10892026" y="5439385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20</a:t>
            </a:r>
            <a:endParaRPr lang="en-US" sz="16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B-Supporting concrete structure of Overflow section (Contd..)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24"/>
          <p:cNvSpPr/>
          <p:nvPr/>
        </p:nvSpPr>
        <p:spPr>
          <a:xfrm>
            <a:off x="796359" y="5159460"/>
            <a:ext cx="4677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</a:rPr>
              <a:t>Picture of distressed location of overflow section on downstream of dam before the work</a:t>
            </a: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09" name="Google Shape;209;p24"/>
          <p:cNvSpPr txBox="1"/>
          <p:nvPr/>
        </p:nvSpPr>
        <p:spPr>
          <a:xfrm>
            <a:off x="5539597" y="5200870"/>
            <a:ext cx="59031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</a:rPr>
              <a:t>Picture of Supporting concrete structure in overflow sections after the work</a:t>
            </a: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5471287" y="3429000"/>
            <a:ext cx="551400" cy="21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962" y="1690825"/>
            <a:ext cx="4677059" cy="337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70" y="1687388"/>
            <a:ext cx="4752941" cy="33786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4CB4B-D623-18C9-DE90-1F5FB2213CE1}"/>
              </a:ext>
            </a:extLst>
          </p:cNvPr>
          <p:cNvSpPr txBox="1"/>
          <p:nvPr/>
        </p:nvSpPr>
        <p:spPr>
          <a:xfrm>
            <a:off x="10929137" y="550168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21</a:t>
            </a:r>
            <a:endParaRPr lang="en-US" sz="16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>
            <a:spLocks noGrp="1"/>
          </p:cNvSpPr>
          <p:nvPr>
            <p:ph type="title"/>
          </p:nvPr>
        </p:nvSpPr>
        <p:spPr>
          <a:xfrm>
            <a:off x="479475" y="3709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C-Supporting concrete structure of Non-Overflow 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section on the left bank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5"/>
          <p:cNvSpPr txBox="1">
            <a:spLocks noGrp="1"/>
          </p:cNvSpPr>
          <p:nvPr>
            <p:ph type="body" idx="1"/>
          </p:nvPr>
        </p:nvSpPr>
        <p:spPr>
          <a:xfrm>
            <a:off x="586625" y="1785953"/>
            <a:ext cx="10515600" cy="335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928675" y="2023050"/>
            <a:ext cx="5139000" cy="400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5"/>
          <p:cNvSpPr/>
          <p:nvPr/>
        </p:nvSpPr>
        <p:spPr>
          <a:xfrm>
            <a:off x="1308325" y="2266500"/>
            <a:ext cx="4641707" cy="30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7030A0"/>
                </a:solidFill>
              </a:rPr>
              <a:t>Non-Overflow section on the left bank</a:t>
            </a:r>
            <a:endParaRPr sz="2400" b="1" i="0" u="none" strike="noStrike" cap="none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7030A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7030A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7030A0"/>
                </a:solidFill>
              </a:rPr>
              <a:t> </a:t>
            </a:r>
            <a:r>
              <a:rPr lang="en-US" sz="2000" i="0" u="none" strike="noStrike" cap="none">
                <a:solidFill>
                  <a:srgbClr val="000000"/>
                </a:solidFill>
              </a:rPr>
              <a:t>Four blocks (Block 1 to 4)</a:t>
            </a:r>
            <a:endParaRPr i="0" u="none" strike="noStrike" cap="none">
              <a:solidFill>
                <a:srgbClr val="000000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0" u="none" strike="noStrike" cap="none">
                <a:solidFill>
                  <a:srgbClr val="000000"/>
                </a:solidFill>
              </a:rPr>
              <a:t>Total length -63m</a:t>
            </a:r>
            <a:endParaRPr i="0" u="none" strike="noStrike" cap="none">
              <a:solidFill>
                <a:srgbClr val="000000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0" u="none" strike="noStrike" cap="none">
                <a:solidFill>
                  <a:srgbClr val="000000"/>
                </a:solidFill>
              </a:rPr>
              <a:t>Canal sluice - Block 4 </a:t>
            </a:r>
            <a:endParaRPr i="0" u="none" strike="noStrike" cap="none">
              <a:solidFill>
                <a:srgbClr val="000000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0" u="none" strike="noStrike" cap="none">
                <a:solidFill>
                  <a:srgbClr val="000000"/>
                </a:solidFill>
              </a:rPr>
              <a:t>Gallery entrance - Block 3.  </a:t>
            </a:r>
            <a:endParaRPr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1983" y="2022926"/>
            <a:ext cx="4625933" cy="40072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56BFC-CAAE-ED48-EB02-BCED1C20E416}"/>
              </a:ext>
            </a:extLst>
          </p:cNvPr>
          <p:cNvSpPr txBox="1"/>
          <p:nvPr/>
        </p:nvSpPr>
        <p:spPr>
          <a:xfrm>
            <a:off x="10838633" y="5415924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22</a:t>
            </a:r>
            <a:endParaRPr lang="en-US" sz="16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C-Supporting concrete structure of Non-Overflow 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section on the left bank (Contd..)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>
            <a:off x="670800" y="1176450"/>
            <a:ext cx="7044300" cy="487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6"/>
          <p:cNvSpPr/>
          <p:nvPr/>
        </p:nvSpPr>
        <p:spPr>
          <a:xfrm>
            <a:off x="838200" y="1176450"/>
            <a:ext cx="6840600" cy="3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</a:pPr>
            <a:endParaRPr lang="en-IN" sz="2600" b="1" i="0" u="sng" strike="noStrike" cap="none" dirty="0">
              <a:solidFill>
                <a:srgbClr val="C00000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</a:pPr>
            <a:endParaRPr lang="en-IN" sz="2600" b="1" u="sng" dirty="0">
              <a:solidFill>
                <a:srgbClr val="C00000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</a:pPr>
            <a:endParaRPr lang="en-IN" sz="2600" b="1" i="0" u="sng" strike="noStrike" cap="none" dirty="0">
              <a:solidFill>
                <a:srgbClr val="C00000"/>
              </a:solidFill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</a:pPr>
            <a:r>
              <a:rPr lang="en-US" sz="2600" b="1" i="0" u="sng" strike="noStrike" cap="none" dirty="0">
                <a:solidFill>
                  <a:srgbClr val="C00000"/>
                </a:solidFill>
              </a:rPr>
              <a:t>Work executed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600" b="1" i="0" u="sng" strike="noStrike" cap="none" dirty="0">
              <a:solidFill>
                <a:srgbClr val="C00000"/>
              </a:solidFill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▪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By back concreting  up in  block 3, new tunnel portion from sluice up to the exit point of Dam body is  extended to the same width 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▪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the canal arrangement in the initial portion is shifted downstream correspondingly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▪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The </a:t>
            </a:r>
            <a:r>
              <a:rPr lang="en-US" sz="2200" i="0" u="none" strike="noStrike" cap="none" dirty="0" err="1">
                <a:solidFill>
                  <a:srgbClr val="000000"/>
                </a:solidFill>
              </a:rPr>
              <a:t>adit</a:t>
            </a:r>
            <a:r>
              <a:rPr lang="en-US" sz="2200" i="0" u="none" strike="noStrike" cap="none" dirty="0">
                <a:solidFill>
                  <a:srgbClr val="000000"/>
                </a:solidFill>
              </a:rPr>
              <a:t> gallery also extended equal to the width of the supporting concrete structure 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▪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The sequence of execution is similar to that of the Overflow Section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230" name="Google Shape;230;p26"/>
          <p:cNvPicPr preferRelativeResize="0"/>
          <p:nvPr/>
        </p:nvPicPr>
        <p:blipFill rotWithShape="1">
          <a:blip r:embed="rId3">
            <a:alphaModFix/>
          </a:blip>
          <a:srcRect l="3360" t="4050" r="-3359" b="-4049"/>
          <a:stretch/>
        </p:blipFill>
        <p:spPr>
          <a:xfrm>
            <a:off x="7823100" y="1690825"/>
            <a:ext cx="3726425" cy="39693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999D4-207F-A269-B920-F87897B3C7A8}"/>
              </a:ext>
            </a:extLst>
          </p:cNvPr>
          <p:cNvSpPr txBox="1"/>
          <p:nvPr/>
        </p:nvSpPr>
        <p:spPr>
          <a:xfrm>
            <a:off x="10848731" y="5321577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23</a:t>
            </a:r>
            <a:endParaRPr lang="en-US" sz="16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C-Supporting concrete structure of Non-Overflow 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section on the left bank (Contd..)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body" idx="1"/>
          </p:nvPr>
        </p:nvSpPr>
        <p:spPr>
          <a:xfrm>
            <a:off x="963225" y="17593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7"/>
          <p:cNvSpPr/>
          <p:nvPr/>
        </p:nvSpPr>
        <p:spPr>
          <a:xfrm>
            <a:off x="1142975" y="1690825"/>
            <a:ext cx="5857800" cy="4241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1464450" y="1859100"/>
            <a:ext cx="5278500" cy="3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US" sz="2400" i="0" u="none" strike="noStrike" cap="none" dirty="0">
                <a:solidFill>
                  <a:srgbClr val="000000"/>
                </a:solidFill>
              </a:rPr>
              <a:t>Water collected in the PVC pipe will be discharged into a concrete drain and then discharged into the stilling basin through the training wall.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400" i="0" u="none" strike="noStrike" cap="none">
              <a:solidFill>
                <a:srgbClr val="000000"/>
              </a:solidFill>
            </a:endParaRPr>
          </a:p>
          <a:p>
            <a:pPr marL="342900" marR="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▪"/>
            </a:pPr>
            <a:r>
              <a:rPr lang="en-US" sz="2400" dirty="0"/>
              <a:t>After completing the backing work of Non Overflow section,</a:t>
            </a:r>
            <a:r>
              <a:rPr lang="en-US" sz="2400" i="0" u="none" strike="noStrike" cap="none" dirty="0">
                <a:solidFill>
                  <a:srgbClr val="000000"/>
                </a:solidFill>
              </a:rPr>
              <a:t> rubble pitching work on slopes and reconstructing Concrete steps and handrail, restored to the original shape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6848" y="2172650"/>
            <a:ext cx="4053126" cy="35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93F58-6832-947D-2F18-1E4CF2293632}"/>
              </a:ext>
            </a:extLst>
          </p:cNvPr>
          <p:cNvSpPr txBox="1"/>
          <p:nvPr/>
        </p:nvSpPr>
        <p:spPr>
          <a:xfrm>
            <a:off x="10869200" y="542707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24</a:t>
            </a:r>
            <a:endParaRPr lang="en-US" sz="16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C-Supporting concrete structure of Non-Overflow 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section on the left bank (Contd..)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p28"/>
          <p:cNvPicPr preferRelativeResize="0"/>
          <p:nvPr/>
        </p:nvPicPr>
        <p:blipFill rotWithShape="1">
          <a:blip r:embed="rId3">
            <a:alphaModFix/>
          </a:blip>
          <a:srcRect l="2267" t="2978"/>
          <a:stretch/>
        </p:blipFill>
        <p:spPr>
          <a:xfrm>
            <a:off x="3500425" y="1214450"/>
            <a:ext cx="4572025" cy="52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D8629E-FBB7-9F04-C640-ADD05DE503EF}"/>
              </a:ext>
            </a:extLst>
          </p:cNvPr>
          <p:cNvSpPr txBox="1"/>
          <p:nvPr/>
        </p:nvSpPr>
        <p:spPr>
          <a:xfrm>
            <a:off x="10929137" y="5505866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25</a:t>
            </a:r>
            <a:endParaRPr lang="en-US" sz="1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9207" y="1571629"/>
            <a:ext cx="8453585" cy="451108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479475" y="2459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C-Supporting concrete structure of Non-Overflow 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section on the left bank (Contd..)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FB0F4-4A27-0738-6D14-F7452AA484CD}"/>
              </a:ext>
            </a:extLst>
          </p:cNvPr>
          <p:cNvSpPr txBox="1"/>
          <p:nvPr/>
        </p:nvSpPr>
        <p:spPr>
          <a:xfrm>
            <a:off x="10954904" y="5431001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26</a:t>
            </a:r>
            <a:endParaRPr lang="en-US" sz="16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>
            <a:spLocks noGrp="1"/>
          </p:cNvSpPr>
          <p:nvPr>
            <p:ph type="body" idx="1"/>
          </p:nvPr>
        </p:nvSpPr>
        <p:spPr>
          <a:xfrm>
            <a:off x="829643" y="1825625"/>
            <a:ext cx="10228800" cy="357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0"/>
          <p:cNvSpPr/>
          <p:nvPr/>
        </p:nvSpPr>
        <p:spPr>
          <a:xfrm>
            <a:off x="865025" y="5181750"/>
            <a:ext cx="48609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</a:rPr>
              <a:t>Picture of Non overflow section on downstream of dam before the work</a:t>
            </a: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61" name="Google Shape;261;p30"/>
          <p:cNvSpPr/>
          <p:nvPr/>
        </p:nvSpPr>
        <p:spPr>
          <a:xfrm>
            <a:off x="5556636" y="3703847"/>
            <a:ext cx="573000" cy="22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089469"/>
            <a:ext cx="4590795" cy="299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9636" y="2112523"/>
            <a:ext cx="4310754" cy="300490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/>
          <p:nvPr/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0"/>
          <p:cNvSpPr txBox="1"/>
          <p:nvPr/>
        </p:nvSpPr>
        <p:spPr>
          <a:xfrm>
            <a:off x="5723163" y="5128214"/>
            <a:ext cx="5123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Picture of Supporting concrete structure in Non overflow sections after the work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364250" y="4999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C-Supporting concrete structure of Non-Overflow 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section on the left bank (Contd..)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D6784-1EF6-F1E8-A15D-C64E05B916BF}"/>
              </a:ext>
            </a:extLst>
          </p:cNvPr>
          <p:cNvSpPr txBox="1"/>
          <p:nvPr/>
        </p:nvSpPr>
        <p:spPr>
          <a:xfrm>
            <a:off x="10879850" y="5563125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27</a:t>
            </a:r>
            <a:endParaRPr lang="en-US" sz="16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C-Supporting concrete structure of Non-Overflow 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section on the left bank (Contd..)</a:t>
            </a:r>
            <a:endParaRPr/>
          </a:p>
        </p:txBody>
      </p:sp>
      <p:sp>
        <p:nvSpPr>
          <p:cNvPr id="272" name="Google Shape;272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436" y="1825625"/>
            <a:ext cx="4365031" cy="352209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1385450" y="5482525"/>
            <a:ext cx="372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</a:rPr>
              <a:t>Earth backfilling on the Left     bank Non overflow section</a:t>
            </a:r>
            <a:endParaRPr sz="18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9530" y="1797750"/>
            <a:ext cx="4672313" cy="352209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 txBox="1"/>
          <p:nvPr/>
        </p:nvSpPr>
        <p:spPr>
          <a:xfrm>
            <a:off x="5919286" y="5426763"/>
            <a:ext cx="563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</a:rPr>
              <a:t>Pitching work over the  compacted earth on the left bank</a:t>
            </a:r>
            <a:endParaRPr sz="18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77" name="Google Shape;277;p31"/>
          <p:cNvSpPr/>
          <p:nvPr/>
        </p:nvSpPr>
        <p:spPr>
          <a:xfrm>
            <a:off x="5420250" y="3185672"/>
            <a:ext cx="841500" cy="31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0B305-A47A-1DFE-07FF-64051679EF9E}"/>
              </a:ext>
            </a:extLst>
          </p:cNvPr>
          <p:cNvSpPr txBox="1"/>
          <p:nvPr/>
        </p:nvSpPr>
        <p:spPr>
          <a:xfrm>
            <a:off x="10845118" y="5454640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28</a:t>
            </a:r>
            <a:endParaRPr lang="en-US" sz="16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 txBox="1">
            <a:spLocks noGrp="1"/>
          </p:cNvSpPr>
          <p:nvPr>
            <p:ph type="title"/>
          </p:nvPr>
        </p:nvSpPr>
        <p:spPr>
          <a:xfrm>
            <a:off x="357386" y="196350"/>
            <a:ext cx="10515600" cy="104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D -Supporting concrete structure of Non-Overflow section on the Right bank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2"/>
          <p:cNvSpPr txBox="1">
            <a:spLocks noGrp="1"/>
          </p:cNvSpPr>
          <p:nvPr>
            <p:ph type="body" idx="1"/>
          </p:nvPr>
        </p:nvSpPr>
        <p:spPr>
          <a:xfrm>
            <a:off x="748900" y="1869450"/>
            <a:ext cx="10515600" cy="350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32"/>
          <p:cNvSpPr/>
          <p:nvPr/>
        </p:nvSpPr>
        <p:spPr>
          <a:xfrm>
            <a:off x="625074" y="1373084"/>
            <a:ext cx="7079601" cy="501316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2"/>
          <p:cNvSpPr/>
          <p:nvPr/>
        </p:nvSpPr>
        <p:spPr>
          <a:xfrm>
            <a:off x="845251" y="1641115"/>
            <a:ext cx="7079601" cy="30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Total three blocks 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Length -53.70m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Backing work is proposed only for 48.00m , as the rock level is very high in the abutment portion of Block 10.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 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The </a:t>
            </a:r>
            <a:r>
              <a:rPr lang="en-US" sz="2100" i="0" u="none" strike="noStrike" cap="none" dirty="0" err="1">
                <a:solidFill>
                  <a:srgbClr val="000000"/>
                </a:solidFill>
              </a:rPr>
              <a:t>adit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 Gallery in Block 9 is proposed to be extended</a:t>
            </a:r>
            <a:endParaRPr sz="1500" i="0" u="none" strike="noStrike" cap="none">
              <a:solidFill>
                <a:srgbClr val="000000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i="0" u="none" strike="noStrike" cap="none">
              <a:solidFill>
                <a:srgbClr val="000000"/>
              </a:solidFill>
            </a:endParaRP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The method of execution -similar to that of the backing work in Left bank Non overflow sections</a:t>
            </a:r>
            <a:endParaRPr sz="2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86" name="Google Shape;2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3174" y="1960205"/>
            <a:ext cx="3683752" cy="35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54188F-FEBB-1CFB-286E-11D2CE9EA8EA}"/>
              </a:ext>
            </a:extLst>
          </p:cNvPr>
          <p:cNvSpPr txBox="1"/>
          <p:nvPr/>
        </p:nvSpPr>
        <p:spPr>
          <a:xfrm>
            <a:off x="10923321" y="5432208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29</a:t>
            </a:r>
            <a:endParaRPr lang="en-US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31050" y="1329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Kuttiyadi</a:t>
            </a:r>
            <a:r>
              <a:rPr lang="en-US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Irrigation Project</a:t>
            </a:r>
            <a:endParaRPr sz="4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5200675" y="3735779"/>
            <a:ext cx="7770000" cy="23542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</a:t>
            </a:r>
            <a:endParaRPr sz="2085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2" b="1">
                <a:latin typeface="Calibri"/>
                <a:ea typeface="Calibri"/>
                <a:cs typeface="Calibri"/>
                <a:sym typeface="Calibri"/>
              </a:rPr>
              <a:t>                                    </a:t>
            </a:r>
            <a:endParaRPr sz="2472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72" b="1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7272" b="1"/>
              <a:t>Location of Kuttiyadi (Peruvannamuzhi) Dam </a:t>
            </a:r>
            <a:endParaRPr sz="7272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en-US" sz="7272" b="1"/>
              <a:t>in Google Earth Image</a:t>
            </a:r>
            <a:endParaRPr sz="7272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472"/>
          </a:p>
        </p:txBody>
      </p:sp>
      <p:sp>
        <p:nvSpPr>
          <p:cNvPr id="42" name="Google Shape;42;p6"/>
          <p:cNvSpPr/>
          <p:nvPr/>
        </p:nvSpPr>
        <p:spPr>
          <a:xfrm>
            <a:off x="509275" y="904474"/>
            <a:ext cx="6131163" cy="54653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92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⮚"/>
            </a:pPr>
            <a:r>
              <a:rPr lang="en-US" sz="2100" dirty="0">
                <a:solidFill>
                  <a:schemeClr val="dk1"/>
                </a:solidFill>
              </a:rPr>
              <a:t>One and only Irrigation project in Kozhikode district</a:t>
            </a:r>
            <a:endParaRPr sz="1500" dirty="0">
              <a:solidFill>
                <a:schemeClr val="dk1"/>
              </a:solidFill>
            </a:endParaRPr>
          </a:p>
          <a:p>
            <a:pPr marL="28575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100" dirty="0">
              <a:solidFill>
                <a:srgbClr val="FF0000"/>
              </a:solidFill>
            </a:endParaRPr>
          </a:p>
          <a:p>
            <a:pPr marL="285750" lvl="0" indent="-292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⮚"/>
            </a:pPr>
            <a:r>
              <a:rPr lang="en-US" sz="2100" dirty="0">
                <a:solidFill>
                  <a:schemeClr val="dk1"/>
                </a:solidFill>
              </a:rPr>
              <a:t>Gravity type stone masonry dam across </a:t>
            </a:r>
            <a:r>
              <a:rPr lang="en-US" sz="2100" dirty="0" err="1">
                <a:solidFill>
                  <a:schemeClr val="dk1"/>
                </a:solidFill>
              </a:rPr>
              <a:t>Kuttiyadi</a:t>
            </a:r>
            <a:r>
              <a:rPr lang="en-US" sz="2100" dirty="0">
                <a:solidFill>
                  <a:schemeClr val="dk1"/>
                </a:solidFill>
              </a:rPr>
              <a:t> river</a:t>
            </a:r>
            <a:endParaRPr sz="2100" dirty="0">
              <a:solidFill>
                <a:schemeClr val="dk1"/>
              </a:solidFill>
            </a:endParaRPr>
          </a:p>
          <a:p>
            <a:pPr marL="28575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100" dirty="0">
              <a:solidFill>
                <a:srgbClr val="FF0000"/>
              </a:solidFill>
            </a:endParaRPr>
          </a:p>
          <a:p>
            <a:pPr marL="285750" lvl="0" indent="-292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⮚"/>
            </a:pPr>
            <a:r>
              <a:rPr lang="en-US" sz="2100" dirty="0">
                <a:solidFill>
                  <a:schemeClr val="dk1"/>
                </a:solidFill>
              </a:rPr>
              <a:t>Project started in 1962</a:t>
            </a:r>
            <a:endParaRPr sz="1500" dirty="0">
              <a:solidFill>
                <a:schemeClr val="dk1"/>
              </a:solidFill>
            </a:endParaRPr>
          </a:p>
          <a:p>
            <a:pPr marL="28575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285750" lvl="0" indent="-292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⮚"/>
            </a:pPr>
            <a:r>
              <a:rPr lang="en-US" sz="2100" dirty="0">
                <a:solidFill>
                  <a:schemeClr val="dk1"/>
                </a:solidFill>
              </a:rPr>
              <a:t>Partially  commissioned in 1973</a:t>
            </a:r>
            <a:endParaRPr sz="1500" dirty="0">
              <a:solidFill>
                <a:schemeClr val="dk1"/>
              </a:solidFill>
            </a:endParaRPr>
          </a:p>
          <a:p>
            <a:pPr marL="28575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285750" lvl="0" indent="-292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⮚"/>
            </a:pPr>
            <a:r>
              <a:rPr lang="en-US" sz="2100" dirty="0">
                <a:solidFill>
                  <a:schemeClr val="dk1"/>
                </a:solidFill>
              </a:rPr>
              <a:t>Fully Commissioned in 1993</a:t>
            </a:r>
            <a:endParaRPr sz="1500" dirty="0">
              <a:solidFill>
                <a:schemeClr val="dk1"/>
              </a:solidFill>
            </a:endParaRPr>
          </a:p>
          <a:p>
            <a:pPr marL="28575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285750" lvl="0" indent="-292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⮚"/>
            </a:pPr>
            <a:r>
              <a:rPr lang="en-US" sz="2100" dirty="0">
                <a:solidFill>
                  <a:schemeClr val="dk1"/>
                </a:solidFill>
              </a:rPr>
              <a:t>Water source for 3 taluks in Kozhikode district</a:t>
            </a:r>
            <a:endParaRPr sz="2100" dirty="0">
              <a:solidFill>
                <a:schemeClr val="dk1"/>
              </a:solidFill>
            </a:endParaRPr>
          </a:p>
          <a:p>
            <a:pPr marL="74295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⮚"/>
            </a:pPr>
            <a:r>
              <a:rPr lang="en-US" sz="1900" dirty="0">
                <a:solidFill>
                  <a:schemeClr val="dk1"/>
                </a:solidFill>
              </a:rPr>
              <a:t>Kozhikode</a:t>
            </a:r>
            <a:endParaRPr sz="1500" dirty="0">
              <a:solidFill>
                <a:schemeClr val="dk1"/>
              </a:solidFill>
            </a:endParaRPr>
          </a:p>
          <a:p>
            <a:pPr marL="74295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⮚"/>
            </a:pPr>
            <a:r>
              <a:rPr lang="en-US" sz="1900" dirty="0" err="1">
                <a:solidFill>
                  <a:schemeClr val="dk1"/>
                </a:solidFill>
              </a:rPr>
              <a:t>Koyilandy</a:t>
            </a:r>
            <a:endParaRPr sz="1900" dirty="0">
              <a:solidFill>
                <a:schemeClr val="dk1"/>
              </a:solidFill>
            </a:endParaRPr>
          </a:p>
          <a:p>
            <a:pPr marL="74295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⮚"/>
            </a:pPr>
            <a:r>
              <a:rPr lang="en-US" sz="1900" dirty="0" err="1">
                <a:solidFill>
                  <a:schemeClr val="dk1"/>
                </a:solidFill>
              </a:rPr>
              <a:t>Vatakara</a:t>
            </a:r>
            <a:endParaRPr sz="2100" b="1" dirty="0">
              <a:solidFill>
                <a:schemeClr val="dk1"/>
              </a:solidFill>
            </a:endParaRPr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3988" y="904475"/>
            <a:ext cx="4143374" cy="452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DEE5D-2AFC-A804-1F59-9337AA8B65D6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51907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D -Supporting concrete structure of Non-Overflow section on the Right bank (Contd..)</a:t>
            </a:r>
            <a:endParaRPr/>
          </a:p>
        </p:txBody>
      </p:sp>
      <p:sp>
        <p:nvSpPr>
          <p:cNvPr id="292" name="Google Shape;29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925" y="1760800"/>
            <a:ext cx="8085298" cy="44808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5974EC-CCAE-326A-BFDD-9221FE12EFE7}"/>
              </a:ext>
            </a:extLst>
          </p:cNvPr>
          <p:cNvSpPr txBox="1"/>
          <p:nvPr/>
        </p:nvSpPr>
        <p:spPr>
          <a:xfrm>
            <a:off x="10828948" y="544163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30</a:t>
            </a:r>
            <a:endParaRPr lang="en-US" sz="16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title"/>
          </p:nvPr>
        </p:nvSpPr>
        <p:spPr>
          <a:xfrm>
            <a:off x="838200" y="2637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E -Reconstruction of canal connected with dam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4"/>
          <p:cNvSpPr txBox="1">
            <a:spLocks noGrp="1"/>
          </p:cNvSpPr>
          <p:nvPr>
            <p:ph type="body" idx="1"/>
          </p:nvPr>
        </p:nvSpPr>
        <p:spPr>
          <a:xfrm>
            <a:off x="838200" y="1589475"/>
            <a:ext cx="10515600" cy="458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300" name="Google Shape;300;p34"/>
          <p:cNvSpPr/>
          <p:nvPr/>
        </p:nvSpPr>
        <p:spPr>
          <a:xfrm>
            <a:off x="1583376" y="2311051"/>
            <a:ext cx="4261473" cy="31565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4"/>
          <p:cNvSpPr/>
          <p:nvPr/>
        </p:nvSpPr>
        <p:spPr>
          <a:xfrm>
            <a:off x="1669968" y="2690075"/>
            <a:ext cx="3743182" cy="19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en-US" sz="2400" i="0" u="none" strike="noStrike" cap="none">
                <a:solidFill>
                  <a:srgbClr val="000000"/>
                </a:solidFill>
              </a:rPr>
              <a:t>Reconstruct the transition portion downstream of the stilling basin of the canal and to reconstruct the canal</a:t>
            </a:r>
            <a:r>
              <a:rPr lang="en-US" sz="2000" i="0" u="none" strike="noStrike" cap="none">
                <a:solidFill>
                  <a:srgbClr val="000000"/>
                </a:solidFill>
              </a:rPr>
              <a:t> </a:t>
            </a:r>
            <a:endParaRPr sz="20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02" name="Google Shape;30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4850" y="1218300"/>
            <a:ext cx="5174399" cy="46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7980D9-7163-2C9F-23A7-77BFEE9A76FB}"/>
              </a:ext>
            </a:extLst>
          </p:cNvPr>
          <p:cNvSpPr txBox="1"/>
          <p:nvPr/>
        </p:nvSpPr>
        <p:spPr>
          <a:xfrm>
            <a:off x="10782237" y="535650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31</a:t>
            </a:r>
            <a:endParaRPr lang="en-US" sz="16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E -Reconstruction of canal connected </a:t>
            </a:r>
            <a:br>
              <a:rPr lang="en-IN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with dam</a:t>
            </a:r>
            <a:r>
              <a:rPr lang="en-IN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(Contd.. )</a:t>
            </a:r>
            <a:endParaRPr dirty="0"/>
          </a:p>
        </p:txBody>
      </p:sp>
      <p:sp>
        <p:nvSpPr>
          <p:cNvPr id="308" name="Google Shape;30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375" y="1734488"/>
            <a:ext cx="4388725" cy="385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3262" y="1694651"/>
            <a:ext cx="5052437" cy="393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0CF543-CD62-F874-48BC-59F5BDEACB39}"/>
              </a:ext>
            </a:extLst>
          </p:cNvPr>
          <p:cNvSpPr txBox="1"/>
          <p:nvPr/>
        </p:nvSpPr>
        <p:spPr>
          <a:xfrm>
            <a:off x="10854481" y="5378284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32</a:t>
            </a:r>
            <a:endParaRPr lang="en-US" sz="16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Appendix E -Reconstruction of canal connected </a:t>
            </a:r>
            <a:br>
              <a:rPr lang="en-IN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with dam</a:t>
            </a:r>
            <a:r>
              <a:rPr lang="en-IN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(Contd..)</a:t>
            </a:r>
            <a:endParaRPr dirty="0"/>
          </a:p>
        </p:txBody>
      </p:sp>
      <p:sp>
        <p:nvSpPr>
          <p:cNvPr id="316" name="Google Shape;316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566575"/>
            <a:ext cx="5257801" cy="39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566575"/>
            <a:ext cx="5154211" cy="39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2CACFE-B6CC-6BE3-6F5F-5498875607F4}"/>
              </a:ext>
            </a:extLst>
          </p:cNvPr>
          <p:cNvSpPr txBox="1"/>
          <p:nvPr/>
        </p:nvSpPr>
        <p:spPr>
          <a:xfrm>
            <a:off x="10953877" y="546622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33</a:t>
            </a:r>
            <a:endParaRPr lang="en-US" sz="16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>
            <a:spLocks noGrp="1"/>
          </p:cNvSpPr>
          <p:nvPr>
            <p:ph type="title"/>
          </p:nvPr>
        </p:nvSpPr>
        <p:spPr>
          <a:xfrm>
            <a:off x="838200" y="4999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25" name="Google Shape;325;p37"/>
          <p:cNvGraphicFramePr/>
          <p:nvPr>
            <p:extLst>
              <p:ext uri="{D42A27DB-BD31-4B8C-83A1-F6EECF244321}">
                <p14:modId xmlns:p14="http://schemas.microsoft.com/office/powerpoint/2010/main" val="563601853"/>
              </p:ext>
            </p:extLst>
          </p:nvPr>
        </p:nvGraphicFramePr>
        <p:xfrm>
          <a:off x="1187345" y="819358"/>
          <a:ext cx="9587750" cy="3459520"/>
        </p:xfrm>
        <a:graphic>
          <a:graphicData uri="http://schemas.openxmlformats.org/drawingml/2006/table">
            <a:tbl>
              <a:tblPr firstRow="1" bandRow="1">
                <a:noFill/>
                <a:tableStyleId>{3E25889F-A194-4878-A126-ED84955137E0}</a:tableStyleId>
              </a:tblPr>
              <a:tblGrid>
                <a:gridCol w="312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24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Revised Estimate</a:t>
                      </a:r>
                      <a:endParaRPr sz="3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Remarks</a:t>
                      </a:r>
                      <a:endParaRPr sz="3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Revised Estimate order No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6/CE(I&amp;D)/22-23 dated  19.11.2022 of CE,IDRB,Thiruvanathapuram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Revised estimate amount  w.r.to estimate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3627.63 Lakhs </a:t>
                      </a:r>
                      <a:b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(3.23% above of original estimate amount)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Contact amount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3367.78 Lakhs</a:t>
                      </a:r>
                      <a:b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(3.19% above of original contract amount)</a:t>
                      </a:r>
                      <a:b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Original estimate GST is 12%</a:t>
                      </a:r>
                      <a:endParaRPr sz="15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Revised estimate sanctioned by including 18% GST</a:t>
                      </a:r>
                      <a:endParaRPr sz="1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6" name="Google Shape;326;p37"/>
          <p:cNvGraphicFramePr/>
          <p:nvPr>
            <p:extLst>
              <p:ext uri="{D42A27DB-BD31-4B8C-83A1-F6EECF244321}">
                <p14:modId xmlns:p14="http://schemas.microsoft.com/office/powerpoint/2010/main" val="3333376859"/>
              </p:ext>
            </p:extLst>
          </p:nvPr>
        </p:nvGraphicFramePr>
        <p:xfrm>
          <a:off x="2244162" y="4434355"/>
          <a:ext cx="7703675" cy="1742470"/>
        </p:xfrm>
        <a:graphic>
          <a:graphicData uri="http://schemas.openxmlformats.org/drawingml/2006/table">
            <a:tbl>
              <a:tblPr firstRow="1" bandRow="1">
                <a:noFill/>
                <a:tableStyleId>{3E25889F-A194-4878-A126-ED84955137E0}</a:tableStyleId>
              </a:tblPr>
              <a:tblGrid>
                <a:gridCol w="292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Revised Estimate  due to GST hike</a:t>
                      </a:r>
                      <a:endParaRPr sz="2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Revised estimate amount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3488.96 Lakhs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7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Contact amount</a:t>
                      </a: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3314.51 Lakhs </a:t>
                      </a:r>
                      <a:br>
                        <a:rPr lang="en-US" sz="1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7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(1.56% above of agreed amount)</a:t>
                      </a:r>
                      <a:endParaRPr sz="1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18D12C-161B-66C1-EC83-CFDB16FB637A}"/>
              </a:ext>
            </a:extLst>
          </p:cNvPr>
          <p:cNvSpPr txBox="1"/>
          <p:nvPr/>
        </p:nvSpPr>
        <p:spPr>
          <a:xfrm>
            <a:off x="10920586" y="5467167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34</a:t>
            </a:r>
            <a:endParaRPr lang="en-US" sz="16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33" name="Google Shape;333;p38"/>
          <p:cNvGraphicFramePr/>
          <p:nvPr/>
        </p:nvGraphicFramePr>
        <p:xfrm>
          <a:off x="345739" y="287353"/>
          <a:ext cx="10462050" cy="5884153"/>
        </p:xfrm>
        <a:graphic>
          <a:graphicData uri="http://schemas.openxmlformats.org/drawingml/2006/table">
            <a:tbl>
              <a:tblPr>
                <a:noFill/>
                <a:tableStyleId>{3E25889F-A194-4878-A126-ED84955137E0}</a:tableStyleId>
              </a:tblPr>
              <a:tblGrid>
                <a:gridCol w="112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1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025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Progress report  as on August 2024</a:t>
                      </a:r>
                      <a:endParaRPr sz="21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>
                    <a:solidFill>
                      <a:srgbClr val="F4B0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Sl No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Activity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Physical progress (%)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Financial progress (%)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Description of Physical achievement</a:t>
                      </a:r>
                      <a:endParaRPr sz="15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>
                    <a:solidFill>
                      <a:srgbClr val="F4B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A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Stilling basin and river training wall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Training wall partially done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B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structure in overflow sections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98%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98%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Physically Work completed (In anticipation of approval of second Revised Estimate)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C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structure of non-overflow sections on the left bank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89%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85%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Block 1,2,3 &amp; 4Completed.Earth back filling had been completed. Pitching work completed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D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concrete structure of non-overflow sections on the right bank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52%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35%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concreting of 8</a:t>
                      </a:r>
                      <a:r>
                        <a:rPr lang="en-US" sz="1500" u="none" strike="noStrike" cap="none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</a:t>
                      </a: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block was completed  up to 98%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E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Reconstruction of canal connected with dam ch 0/00 to 0/015km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Canal work completed .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F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Reconstruction of road and garden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Not started. The work will carried out after the completion of Right bank Non overflow section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Appendix G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Dismounting Sluice shutter with hoist mechanism, Replacing damaged screw rod extension structure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0%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Mechanical Work is completed. </a:t>
                      </a:r>
                      <a:endParaRPr sz="1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375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Physical Progress</a:t>
                      </a:r>
                      <a:endParaRPr sz="19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>
                    <a:solidFill>
                      <a:srgbClr val="C55A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9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19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575" marR="6575" marT="6575" marB="0" anchor="ctr">
                    <a:solidFill>
                      <a:srgbClr val="C55A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355469-1C31-42A2-210F-6B71F145FD84}"/>
              </a:ext>
            </a:extLst>
          </p:cNvPr>
          <p:cNvSpPr txBox="1"/>
          <p:nvPr/>
        </p:nvSpPr>
        <p:spPr>
          <a:xfrm>
            <a:off x="10807789" y="5396174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35</a:t>
            </a:r>
            <a:endParaRPr lang="en-US" sz="16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Details of Expenditure</a:t>
            </a:r>
            <a:endParaRPr sz="3900" dirty="0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9"/>
          <p:cNvSpPr txBox="1">
            <a:spLocks noGrp="1"/>
          </p:cNvSpPr>
          <p:nvPr>
            <p:ph type="body" idx="1"/>
          </p:nvPr>
        </p:nvSpPr>
        <p:spPr>
          <a:xfrm>
            <a:off x="838200" y="1863140"/>
            <a:ext cx="10515600" cy="438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40" name="Google Shape;340;p39"/>
          <p:cNvGraphicFramePr/>
          <p:nvPr/>
        </p:nvGraphicFramePr>
        <p:xfrm>
          <a:off x="1978946" y="1170815"/>
          <a:ext cx="7853075" cy="5073225"/>
        </p:xfrm>
        <a:graphic>
          <a:graphicData uri="http://schemas.openxmlformats.org/drawingml/2006/table">
            <a:tbl>
              <a:tblPr firstRow="1" bandRow="1">
                <a:noFill/>
                <a:tableStyleId>{3E25889F-A194-4878-A126-ED84955137E0}</a:tableStyleId>
              </a:tblPr>
              <a:tblGrid>
                <a:gridCol w="221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5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Bill Type </a:t>
                      </a:r>
                      <a:endParaRPr sz="1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Bill submitted to CE</a:t>
                      </a:r>
                      <a:endParaRPr sz="1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Bill amount</a:t>
                      </a:r>
                      <a:endParaRPr sz="1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CC 1</a:t>
                      </a:r>
                      <a:r>
                        <a:rPr lang="en-US" sz="180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part bill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10.03.2022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Rs. 1,96,06,060/-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CC 2</a:t>
                      </a:r>
                      <a:r>
                        <a:rPr lang="en-US" sz="180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nd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 part bill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02.07.2022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Rs.4,52,11,171/-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CC 3</a:t>
                      </a:r>
                      <a:r>
                        <a:rPr lang="en-US" sz="180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rd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 part bill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20.10.2022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Rs.3,42,93,047/-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CC 4</a:t>
                      </a:r>
                      <a:r>
                        <a:rPr lang="en-US" sz="180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th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 part bill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24.02.2023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Rs.6,17,07,799/-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CC 5</a:t>
                      </a:r>
                      <a:r>
                        <a:rPr lang="en-US" sz="180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th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 part bill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28.04.2023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Rs. 2,51,05,825/-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CC 6</a:t>
                      </a:r>
                      <a:r>
                        <a:rPr lang="en-US" sz="180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th</a:t>
                      </a: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  part bill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14.08.2023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Rs. 3,76,12,314/-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8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Bill paid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C55A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2235.36 Lakhs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8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Financial Progress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C55A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67.95%</a:t>
                      </a:r>
                      <a:endParaRPr sz="1800" b="1" u="none" strike="noStrike" cap="none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04E8A6-E70E-7387-629C-DE0BEC3319DB}"/>
              </a:ext>
            </a:extLst>
          </p:cNvPr>
          <p:cNvSpPr txBox="1"/>
          <p:nvPr/>
        </p:nvSpPr>
        <p:spPr>
          <a:xfrm>
            <a:off x="10861100" y="5495050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36</a:t>
            </a:r>
            <a:endParaRPr lang="en-US" sz="16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 txBox="1">
            <a:spLocks noGrp="1"/>
          </p:cNvSpPr>
          <p:nvPr>
            <p:ph type="title"/>
          </p:nvPr>
        </p:nvSpPr>
        <p:spPr>
          <a:xfrm>
            <a:off x="534600" y="1167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5"/>
              <a:buFont typeface="Arial"/>
              <a:buNone/>
            </a:pPr>
            <a:r>
              <a:rPr lang="en-US" b="1" u="sng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Risk &amp; Issues to be addressed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0"/>
          <p:cNvSpPr/>
          <p:nvPr/>
        </p:nvSpPr>
        <p:spPr>
          <a:xfrm>
            <a:off x="718550" y="1214450"/>
            <a:ext cx="7375200" cy="5077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0"/>
          <p:cNvSpPr txBox="1"/>
          <p:nvPr/>
        </p:nvSpPr>
        <p:spPr>
          <a:xfrm>
            <a:off x="946250" y="1151900"/>
            <a:ext cx="7251300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438150" lvl="1" indent="-457200">
              <a:buSzPts val="2300"/>
              <a:buFont typeface="+mj-lt"/>
              <a:buAutoNum type="arabicPeriod"/>
            </a:pPr>
            <a:r>
              <a:rPr lang="en-US" sz="2000" dirty="0"/>
              <a:t>The initial proposal was to extend the stilling basin by 10m, equal to the width of the supporting concrete structure, with the training wall also extended by the same length. </a:t>
            </a:r>
          </a:p>
          <a:p>
            <a:pPr marL="342900" lvl="1" indent="-361950">
              <a:buSzPts val="2300"/>
              <a:buChar char="⮚"/>
            </a:pPr>
            <a:endParaRPr lang="en-US" sz="2000" dirty="0"/>
          </a:p>
          <a:p>
            <a:pPr marL="342900" lvl="1" indent="-361950">
              <a:buSzPts val="2300"/>
              <a:buChar char="⮚"/>
            </a:pPr>
            <a:endParaRPr lang="en-US" sz="2000" dirty="0"/>
          </a:p>
          <a:p>
            <a:pPr marL="342900" lvl="6" indent="-361950">
              <a:buSzPts val="2300"/>
              <a:buChar char="⮚"/>
            </a:pPr>
            <a:r>
              <a:rPr lang="en-US" sz="2000" dirty="0"/>
              <a:t>However, it was observed that  hydraulic jump was forming further downstream, impacting the energy dissipation mechanism. </a:t>
            </a:r>
          </a:p>
          <a:p>
            <a:pPr marL="342900" lvl="6" indent="-361950">
              <a:buSzPts val="2300"/>
              <a:buChar char="⮚"/>
            </a:pPr>
            <a:endParaRPr lang="en-US" sz="2000" dirty="0"/>
          </a:p>
          <a:p>
            <a:pPr marL="342900" lvl="8" indent="-361950">
              <a:buSzPts val="2300"/>
              <a:buChar char="⮚"/>
            </a:pPr>
            <a:endParaRPr lang="en-US" sz="2000" dirty="0"/>
          </a:p>
          <a:p>
            <a:pPr marL="342900" lvl="8" indent="-361950">
              <a:buSzPts val="2300"/>
              <a:buChar char="⮚"/>
            </a:pPr>
            <a:r>
              <a:rPr lang="en-US" sz="2000" dirty="0"/>
              <a:t>Decided to proceed with the extension of the stilling basin and training wall after the completion of the hydraulic model study currently underway at KERI </a:t>
            </a:r>
            <a:r>
              <a:rPr lang="en-US" sz="2000" dirty="0" err="1"/>
              <a:t>Peechi</a:t>
            </a:r>
            <a:r>
              <a:rPr lang="en-US" sz="2000" dirty="0"/>
              <a:t>.</a:t>
            </a:r>
          </a:p>
        </p:txBody>
      </p:sp>
      <p:pic>
        <p:nvPicPr>
          <p:cNvPr id="349" name="Google Shape;34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4450" y="1673437"/>
            <a:ext cx="2956504" cy="40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18C119-BCB9-A294-2023-6107575F94E0}"/>
              </a:ext>
            </a:extLst>
          </p:cNvPr>
          <p:cNvSpPr txBox="1"/>
          <p:nvPr/>
        </p:nvSpPr>
        <p:spPr>
          <a:xfrm>
            <a:off x="11050200" y="559441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37</a:t>
            </a:r>
            <a:endParaRPr lang="en-US" sz="16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 txBox="1">
            <a:spLocks noGrp="1"/>
          </p:cNvSpPr>
          <p:nvPr>
            <p:ph type="title"/>
          </p:nvPr>
        </p:nvSpPr>
        <p:spPr>
          <a:xfrm>
            <a:off x="534600" y="1167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5"/>
              <a:buFont typeface="Arial"/>
              <a:buNone/>
            </a:pPr>
            <a:r>
              <a:rPr lang="en-US" b="1" u="sng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Risk &amp; Issues to be addressed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0"/>
          <p:cNvSpPr/>
          <p:nvPr/>
        </p:nvSpPr>
        <p:spPr>
          <a:xfrm>
            <a:off x="718550" y="1214450"/>
            <a:ext cx="7375200" cy="5077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0"/>
          <p:cNvSpPr txBox="1"/>
          <p:nvPr/>
        </p:nvSpPr>
        <p:spPr>
          <a:xfrm>
            <a:off x="1047800" y="1437507"/>
            <a:ext cx="72513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lvl="0">
              <a:buSzPts val="2300"/>
            </a:pPr>
            <a:r>
              <a:rPr lang="en-US" sz="2000" dirty="0"/>
              <a:t>2. T</a:t>
            </a:r>
            <a:r>
              <a:rPr lang="en-US" sz="2200" dirty="0"/>
              <a:t>he inspection gallery tunnel concrete work in non overflow section of Right Bank  </a:t>
            </a:r>
          </a:p>
          <a:p>
            <a:pPr marL="342900" lvl="0" indent="-361950">
              <a:buSzPts val="2300"/>
              <a:buFont typeface="Noto Sans Symbols"/>
              <a:buChar char="⮚"/>
            </a:pPr>
            <a:endParaRPr lang="en-US" sz="2200" dirty="0"/>
          </a:p>
          <a:p>
            <a:pPr marL="342900" lvl="0" indent="-361950">
              <a:buSzPts val="2300"/>
              <a:buFont typeface="Noto Sans Symbols"/>
              <a:buChar char="⮚"/>
            </a:pPr>
            <a:r>
              <a:rPr lang="en-US" sz="2200" dirty="0"/>
              <a:t>Hard Rock encountered at the opening of tunnel mouth</a:t>
            </a:r>
          </a:p>
          <a:p>
            <a:pPr marL="342900" lvl="0" indent="-361950">
              <a:buSzPts val="2300"/>
              <a:buFont typeface="Noto Sans Symbols"/>
              <a:buChar char="⮚"/>
            </a:pPr>
            <a:endParaRPr lang="en-US" sz="2200" dirty="0"/>
          </a:p>
          <a:p>
            <a:pPr marL="342900" lvl="0" indent="-361950">
              <a:buSzPts val="2300"/>
              <a:buFont typeface="Noto Sans Symbols"/>
              <a:buChar char="⮚"/>
            </a:pPr>
            <a:r>
              <a:rPr lang="en-US" sz="2200" dirty="0"/>
              <a:t>Blasting/ Chemical demolition was not practical causing delay in backing work at the Right Bank Overflow Section</a:t>
            </a:r>
            <a:endParaRPr lang="en-US" sz="1600" dirty="0"/>
          </a:p>
          <a:p>
            <a:pPr marL="342900" lvl="0" indent="-342900">
              <a:buSzPts val="2000"/>
            </a:pPr>
            <a:endParaRPr lang="en-US" sz="1600" dirty="0"/>
          </a:p>
        </p:txBody>
      </p:sp>
      <p:pic>
        <p:nvPicPr>
          <p:cNvPr id="349" name="Google Shape;34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4450" y="1673437"/>
            <a:ext cx="2956504" cy="40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18C119-BCB9-A294-2023-6107575F94E0}"/>
              </a:ext>
            </a:extLst>
          </p:cNvPr>
          <p:cNvSpPr txBox="1"/>
          <p:nvPr/>
        </p:nvSpPr>
        <p:spPr>
          <a:xfrm>
            <a:off x="11050200" y="559441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38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61067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"/>
          <p:cNvSpPr txBox="1">
            <a:spLocks noGrp="1"/>
          </p:cNvSpPr>
          <p:nvPr>
            <p:ph type="title"/>
          </p:nvPr>
        </p:nvSpPr>
        <p:spPr>
          <a:xfrm>
            <a:off x="534600" y="3214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Balance work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1"/>
          <p:cNvSpPr/>
          <p:nvPr/>
        </p:nvSpPr>
        <p:spPr>
          <a:xfrm>
            <a:off x="965175" y="1825625"/>
            <a:ext cx="6184800" cy="373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1221525" y="1854450"/>
            <a:ext cx="5672100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400" i="0" u="none" strike="noStrike" cap="none" dirty="0">
                <a:solidFill>
                  <a:srgbClr val="000000"/>
                </a:solidFill>
              </a:rPr>
              <a:t>App A- Extension of Stilling Basin &amp; Balance portion of Left training Wall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endParaRPr lang="en-US" sz="2400" dirty="0"/>
          </a:p>
          <a:p>
            <a:pPr lvl="3">
              <a:buSzPts val="2400"/>
            </a:pPr>
            <a:r>
              <a:rPr lang="en-US" sz="2400" dirty="0"/>
              <a:t>	</a:t>
            </a:r>
            <a:r>
              <a:rPr lang="en-US" sz="2000" dirty="0"/>
              <a:t>To </a:t>
            </a:r>
            <a:r>
              <a:rPr lang="en-US" sz="2000" i="0" u="none" strike="noStrike" cap="none" dirty="0">
                <a:solidFill>
                  <a:srgbClr val="000000"/>
                </a:solidFill>
              </a:rPr>
              <a:t>be taken up after completion 	of 	Hydraulic Model Study, 	currently 	underway at KERI </a:t>
            </a:r>
            <a:r>
              <a:rPr lang="en-US" sz="2000" i="0" u="none" strike="noStrike" cap="none" dirty="0" err="1">
                <a:solidFill>
                  <a:srgbClr val="000000"/>
                </a:solidFill>
              </a:rPr>
              <a:t>Peechi</a:t>
            </a:r>
            <a:r>
              <a:rPr lang="en-US" sz="2000" i="0" u="none" strike="noStrike" cap="none" dirty="0">
                <a:solidFill>
                  <a:srgbClr val="000000"/>
                </a:solidFill>
              </a:rPr>
              <a:t>. </a:t>
            </a:r>
            <a:endParaRPr lang="en-IN"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endParaRPr lang="en-IN" sz="2400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358" name="Google Shape;35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2825" y="3689652"/>
            <a:ext cx="3016151" cy="220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2825" y="1379275"/>
            <a:ext cx="3016150" cy="20497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93766-0AE6-7F31-13B9-76B69D0A4899}"/>
              </a:ext>
            </a:extLst>
          </p:cNvPr>
          <p:cNvSpPr txBox="1"/>
          <p:nvPr/>
        </p:nvSpPr>
        <p:spPr>
          <a:xfrm>
            <a:off x="10873471" y="5388948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39</a:t>
            </a:r>
            <a:endParaRPr lang="en-US" sz="1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5100" y="373052"/>
            <a:ext cx="4693438" cy="580377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421500" y="257175"/>
            <a:ext cx="5787600" cy="61542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 txBox="1"/>
          <p:nvPr/>
        </p:nvSpPr>
        <p:spPr>
          <a:xfrm>
            <a:off x="682425" y="1270350"/>
            <a:ext cx="55611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75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33"/>
              <a:buChar char="●"/>
            </a:pPr>
            <a:r>
              <a:rPr lang="en-US" sz="2200" i="0" u="none" strike="noStrike" cap="none" dirty="0">
                <a:solidFill>
                  <a:srgbClr val="C00000"/>
                </a:solidFill>
              </a:rPr>
              <a:t>Gravity type </a:t>
            </a:r>
            <a:r>
              <a:rPr lang="en-US" sz="2200" i="0" u="none" strike="noStrike" cap="none" dirty="0">
                <a:solidFill>
                  <a:srgbClr val="000000"/>
                </a:solidFill>
              </a:rPr>
              <a:t>stone masonry dam across </a:t>
            </a:r>
            <a:r>
              <a:rPr lang="en-US" sz="2200" i="0" u="none" strike="noStrike" cap="none" dirty="0" err="1">
                <a:solidFill>
                  <a:srgbClr val="000000"/>
                </a:solidFill>
              </a:rPr>
              <a:t>Kuttiady</a:t>
            </a:r>
            <a:r>
              <a:rPr lang="en-US" sz="2200" i="0" u="none" strike="noStrike" cap="none" dirty="0">
                <a:solidFill>
                  <a:srgbClr val="000000"/>
                </a:solidFill>
              </a:rPr>
              <a:t> river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175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●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Length of Masonry Dam -170 m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317500" marR="0" lvl="0" indent="-2201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Times New Roman"/>
              <a:buNone/>
            </a:pP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175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●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Maximum height of the gravity dam – 35.36 m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317500" marR="0" lvl="0" indent="-2201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Times New Roman"/>
              <a:buNone/>
            </a:pP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175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●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Water spread area  - 1052 ha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317500" marR="0" lvl="0" indent="-2201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Times New Roman"/>
              <a:buNone/>
            </a:pP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175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●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Catchment area   -108.78 square  kilometers</a:t>
            </a: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17500" marR="0" lvl="0" indent="-2201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Times New Roman"/>
              <a:buNone/>
            </a:pPr>
            <a:endParaRPr sz="2200" i="0" u="none" strike="noStrike" cap="none" dirty="0">
              <a:solidFill>
                <a:srgbClr val="000000"/>
              </a:solidFill>
            </a:endParaRPr>
          </a:p>
          <a:p>
            <a:pPr marL="3175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●"/>
            </a:pPr>
            <a:r>
              <a:rPr lang="en-US" sz="2200" i="0" u="none" strike="noStrike" cap="none" dirty="0">
                <a:solidFill>
                  <a:srgbClr val="000000"/>
                </a:solidFill>
              </a:rPr>
              <a:t>10 Blocks</a:t>
            </a:r>
            <a:endParaRPr sz="2200" i="0" u="none" strike="noStrike" cap="none" dirty="0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53" name="Google Shape;53;p7"/>
          <p:cNvSpPr txBox="1"/>
          <p:nvPr/>
        </p:nvSpPr>
        <p:spPr>
          <a:xfrm>
            <a:off x="1953825" y="427637"/>
            <a:ext cx="3289688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500" b="1" i="0" u="none" strike="noStrike" cap="none" dirty="0" err="1">
                <a:solidFill>
                  <a:srgbClr val="000000"/>
                </a:solidFill>
              </a:rPr>
              <a:t>Kuttiyadi</a:t>
            </a:r>
            <a:r>
              <a:rPr lang="en-US" sz="2500" b="1" i="0" u="none" strike="noStrike" cap="none" dirty="0">
                <a:solidFill>
                  <a:srgbClr val="000000"/>
                </a:solidFill>
              </a:rPr>
              <a:t> Dam</a:t>
            </a:r>
            <a:endParaRPr sz="2500" b="1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DA2FD-6C45-5243-0959-C1D93C05DE93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4</a:t>
            </a:r>
            <a:endParaRPr lang="en-US" sz="16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2" descr="A blue and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" y="0"/>
            <a:ext cx="12190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2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"/>
              <a:buNone/>
            </a:pPr>
            <a:r>
              <a:rPr lang="en-US" sz="5400" b="1">
                <a:solidFill>
                  <a:schemeClr val="lt1"/>
                </a:solidFill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838200" y="1483574"/>
            <a:ext cx="6627000" cy="4693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1" algn="ctr">
              <a:buSzPts val="2000"/>
            </a:pPr>
            <a:r>
              <a:rPr lang="en-US" sz="3200" b="1" dirty="0" err="1"/>
              <a:t>Kuttiyadi</a:t>
            </a:r>
            <a:r>
              <a:rPr lang="en-US" sz="3200" b="1" dirty="0"/>
              <a:t> Dam-Salient Features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9845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Spillways</a:t>
            </a:r>
            <a:endParaRPr sz="16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4 </a:t>
            </a:r>
            <a:r>
              <a:rPr lang="en-US" sz="2200" dirty="0" err="1"/>
              <a:t>Nos</a:t>
            </a:r>
            <a:endParaRPr sz="16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Ogee spillway</a:t>
            </a:r>
            <a:endParaRPr lang="en-IN" sz="1600" dirty="0"/>
          </a:p>
          <a:p>
            <a:pPr marL="742950" lvl="1" indent="-158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IN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N" sz="2200" dirty="0">
                <a:solidFill>
                  <a:schemeClr val="tx1"/>
                </a:solidFill>
              </a:rPr>
              <a:t>Full Reservoir Level– 44.41 m</a:t>
            </a:r>
          </a:p>
          <a:p>
            <a:pPr lvl="0">
              <a:buSzPts val="2000"/>
            </a:pPr>
            <a:r>
              <a:rPr lang="en-IN" sz="2200" dirty="0">
                <a:solidFill>
                  <a:schemeClr val="tx1"/>
                </a:solidFill>
              </a:rPr>
              <a:t>Maximum </a:t>
            </a:r>
            <a:r>
              <a:rPr lang="en-US" sz="2200" dirty="0">
                <a:solidFill>
                  <a:schemeClr val="tx1"/>
                </a:solidFill>
              </a:rPr>
              <a:t>water level – 44.61 m </a:t>
            </a:r>
          </a:p>
          <a:p>
            <a:pPr lvl="0">
              <a:buSzPts val="2000"/>
            </a:pPr>
            <a:r>
              <a:rPr lang="en-IN" sz="2200" dirty="0">
                <a:solidFill>
                  <a:schemeClr val="tx1"/>
                </a:solidFill>
              </a:rPr>
              <a:t>Spillway capacity</a:t>
            </a:r>
            <a:r>
              <a:rPr lang="en-US" sz="2200" dirty="0">
                <a:solidFill>
                  <a:schemeClr val="tx1"/>
                </a:solidFill>
              </a:rPr>
              <a:t> – 1584m3/s</a:t>
            </a:r>
            <a:endParaRPr sz="2200" dirty="0">
              <a:solidFill>
                <a:schemeClr val="tx1"/>
              </a:solidFill>
            </a:endParaRPr>
          </a:p>
          <a:p>
            <a:pPr marL="742950" lvl="1" indent="-158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dirty="0"/>
          </a:p>
          <a:p>
            <a:pPr marL="285750" lvl="0" indent="-29845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Outlet works</a:t>
            </a:r>
            <a:endParaRPr sz="1600" dirty="0"/>
          </a:p>
          <a:p>
            <a:pPr marL="1200150" lvl="2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dirty="0"/>
          </a:p>
          <a:p>
            <a:pPr marL="1200150" lvl="2" indent="-298450" algn="l" rtl="0">
              <a:spcBef>
                <a:spcPts val="0"/>
              </a:spcBef>
              <a:spcAft>
                <a:spcPts val="0"/>
              </a:spcAft>
              <a:buSzPts val="2200"/>
              <a:buChar char="⮚"/>
            </a:pPr>
            <a:r>
              <a:rPr lang="en-US" sz="2200" dirty="0"/>
              <a:t>Canal sluice in block 4 of left non overflow portion</a:t>
            </a:r>
            <a:endParaRPr sz="1600" dirty="0"/>
          </a:p>
          <a:p>
            <a:pPr marL="1200150" lvl="2" indent="-298450" algn="l" rtl="0">
              <a:spcBef>
                <a:spcPts val="0"/>
              </a:spcBef>
              <a:spcAft>
                <a:spcPts val="0"/>
              </a:spcAft>
              <a:buSzPts val="2200"/>
              <a:buChar char="⮚"/>
            </a:pPr>
            <a:r>
              <a:rPr lang="en-US" sz="2200" dirty="0"/>
              <a:t>Total canal network length -603 Km</a:t>
            </a:r>
            <a:endParaRPr sz="1600" dirty="0"/>
          </a:p>
          <a:p>
            <a:pPr marL="742950" lvl="1" indent="-158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dirty="0"/>
          </a:p>
          <a:p>
            <a:pPr marL="742950" lvl="1" indent="-158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7400" y="1483575"/>
            <a:ext cx="3644100" cy="46931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6F7583-5140-185B-A7EC-DFFB9AE6C0B8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5</a:t>
            </a:r>
            <a:endParaRPr lang="en-US" sz="1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Kuttiyadi</a:t>
            </a:r>
            <a:r>
              <a:rPr lang="en-US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Irrigation Project</a:t>
            </a:r>
            <a:br>
              <a:rPr lang="en-US" b="1" dirty="0">
                <a:solidFill>
                  <a:srgbClr val="000000"/>
                </a:solidFill>
              </a:rPr>
            </a:br>
            <a:endParaRPr dirty="0"/>
          </a:p>
        </p:txBody>
      </p:sp>
      <p:sp>
        <p:nvSpPr>
          <p:cNvPr id="68" name="Google Shape;68;p9"/>
          <p:cNvSpPr/>
          <p:nvPr/>
        </p:nvSpPr>
        <p:spPr>
          <a:xfrm>
            <a:off x="589175" y="2140850"/>
            <a:ext cx="797400" cy="384000"/>
          </a:xfrm>
          <a:prstGeom prst="rect">
            <a:avLst/>
          </a:prstGeom>
          <a:solidFill>
            <a:srgbClr val="ED7D31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1366653" y="2152014"/>
            <a:ext cx="3473100" cy="384000"/>
          </a:xfrm>
          <a:prstGeom prst="rect">
            <a:avLst/>
          </a:prstGeom>
          <a:solidFill>
            <a:srgbClr val="ED7D31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589175" y="3531900"/>
            <a:ext cx="623100" cy="430800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12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1212215" y="3531900"/>
            <a:ext cx="4308900" cy="430800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12" scaled="0"/>
          </a:gradFill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9"/>
          <p:cNvSpPr/>
          <p:nvPr/>
        </p:nvSpPr>
        <p:spPr>
          <a:xfrm>
            <a:off x="589175" y="5052825"/>
            <a:ext cx="623100" cy="384000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12" scaled="0"/>
          </a:gradFill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5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3" name="Google Shape;73;p9"/>
          <p:cNvSpPr/>
          <p:nvPr/>
        </p:nvSpPr>
        <p:spPr>
          <a:xfrm>
            <a:off x="1062525" y="5052825"/>
            <a:ext cx="4480800" cy="384000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12" scaled="0"/>
          </a:gradFill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5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4" name="Google Shape;74;p9"/>
          <p:cNvSpPr txBox="1"/>
          <p:nvPr/>
        </p:nvSpPr>
        <p:spPr>
          <a:xfrm>
            <a:off x="805950" y="2047675"/>
            <a:ext cx="551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</a:rPr>
              <a:t>1</a:t>
            </a:r>
            <a:endParaRPr sz="25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5" name="Google Shape;75;p9"/>
          <p:cNvSpPr txBox="1"/>
          <p:nvPr/>
        </p:nvSpPr>
        <p:spPr>
          <a:xfrm>
            <a:off x="732264" y="3508717"/>
            <a:ext cx="511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</a:rPr>
              <a:t>2</a:t>
            </a:r>
            <a:endParaRPr sz="25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6" name="Google Shape;76;p9"/>
          <p:cNvSpPr txBox="1"/>
          <p:nvPr/>
        </p:nvSpPr>
        <p:spPr>
          <a:xfrm>
            <a:off x="683068" y="4969606"/>
            <a:ext cx="609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5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9"/>
          <p:cNvSpPr txBox="1"/>
          <p:nvPr/>
        </p:nvSpPr>
        <p:spPr>
          <a:xfrm>
            <a:off x="1266307" y="2128622"/>
            <a:ext cx="3673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i="0" u="none" strike="noStrike" cap="none">
                <a:solidFill>
                  <a:srgbClr val="000000"/>
                </a:solidFill>
              </a:rPr>
              <a:t>Main canal -3.08 Km</a:t>
            </a:r>
            <a:endParaRPr sz="2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8" name="Google Shape;78;p9"/>
          <p:cNvSpPr txBox="1"/>
          <p:nvPr/>
        </p:nvSpPr>
        <p:spPr>
          <a:xfrm>
            <a:off x="1062513" y="3531813"/>
            <a:ext cx="4288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/>
              <a:t>L</a:t>
            </a:r>
            <a:r>
              <a:rPr lang="en-US" sz="2200" i="0" u="none" strike="noStrike" cap="none">
                <a:solidFill>
                  <a:srgbClr val="000000"/>
                </a:solidFill>
              </a:rPr>
              <a:t>eft bank main canal – 40.02 Km</a:t>
            </a:r>
            <a:endParaRPr sz="2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1062526" y="4969925"/>
            <a:ext cx="4480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i="0" u="none" strike="noStrike" cap="none">
                <a:solidFill>
                  <a:srgbClr val="000000"/>
                </a:solidFill>
              </a:rPr>
              <a:t>Right bank main canal-34.270Km</a:t>
            </a:r>
            <a:endParaRPr sz="22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80" name="Google Shape;80;p9"/>
          <p:cNvPicPr preferRelativeResize="0"/>
          <p:nvPr/>
        </p:nvPicPr>
        <p:blipFill rotWithShape="1">
          <a:blip r:embed="rId3">
            <a:alphaModFix/>
          </a:blip>
          <a:srcRect l="6164" t="4947" r="1966" b="2570"/>
          <a:stretch/>
        </p:blipFill>
        <p:spPr>
          <a:xfrm>
            <a:off x="5693027" y="986556"/>
            <a:ext cx="5286893" cy="50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BD8F0-A533-B65E-5B3D-9CCE0C29DF70}"/>
              </a:ext>
            </a:extLst>
          </p:cNvPr>
          <p:cNvSpPr txBox="1"/>
          <p:nvPr/>
        </p:nvSpPr>
        <p:spPr>
          <a:xfrm>
            <a:off x="10768325" y="5093022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6</a:t>
            </a:r>
            <a:endParaRPr lang="en-US" sz="1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 dirty="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Background of proposal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263782" y="1333641"/>
            <a:ext cx="6548700" cy="4392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0"/>
          <p:cNvSpPr txBox="1"/>
          <p:nvPr/>
        </p:nvSpPr>
        <p:spPr>
          <a:xfrm>
            <a:off x="316730" y="1825613"/>
            <a:ext cx="64428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The dam was first impounded in 1973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The canal bank and a portion of the left river training wall were collapsed in the first flood in that year  itself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For  evaluating the structural safety of dam an expert committee of Chief engineers was  constituted as per G.O(</a:t>
            </a:r>
            <a:r>
              <a:rPr lang="en-US" sz="2000" i="0" u="none" strike="noStrike" cap="none" dirty="0" err="1">
                <a:solidFill>
                  <a:srgbClr val="000000"/>
                </a:solidFill>
              </a:rPr>
              <a:t>Rt</a:t>
            </a:r>
            <a:r>
              <a:rPr lang="en-US" sz="2000" i="0" u="none" strike="noStrike" cap="none" dirty="0">
                <a:solidFill>
                  <a:srgbClr val="000000"/>
                </a:solidFill>
              </a:rPr>
              <a:t>)107/74/W&amp;P dated 13.05.1974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During the period of this expert committee right side river training wall also collapsed</a:t>
            </a: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0"/>
          <p:cNvSpPr/>
          <p:nvPr/>
        </p:nvSpPr>
        <p:spPr>
          <a:xfrm>
            <a:off x="7222925" y="1333650"/>
            <a:ext cx="4537500" cy="159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▪"/>
            </a:pPr>
            <a:r>
              <a:rPr lang="en-US" sz="1800" b="1" i="0" u="none" strike="noStrike" cap="none">
                <a:solidFill>
                  <a:srgbClr val="000000"/>
                </a:solidFill>
              </a:rPr>
              <a:t>Findings of expert committee</a:t>
            </a:r>
            <a:endParaRPr sz="14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✔"/>
            </a:pPr>
            <a:r>
              <a:rPr lang="en-US" sz="1800" i="0" u="none" strike="noStrike" cap="none">
                <a:solidFill>
                  <a:srgbClr val="000000"/>
                </a:solidFill>
              </a:rPr>
              <a:t>Tension will develop at heel if water is impounded up to FRL (ie. Up to 44.41m) </a:t>
            </a:r>
            <a:endParaRPr sz="14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90" name="Google Shape;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0075" y="1907571"/>
            <a:ext cx="934575" cy="75532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Google Shape;91;p10"/>
          <p:cNvSpPr/>
          <p:nvPr/>
        </p:nvSpPr>
        <p:spPr>
          <a:xfrm>
            <a:off x="7222925" y="3303975"/>
            <a:ext cx="4537500" cy="304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▪"/>
            </a:pPr>
            <a:r>
              <a:rPr lang="en-US" sz="1800" b="1" i="0" u="none" strike="noStrike" cap="none" dirty="0">
                <a:solidFill>
                  <a:srgbClr val="000000"/>
                </a:solidFill>
              </a:rPr>
              <a:t>Recommendation of expert committee</a:t>
            </a:r>
            <a:endParaRPr sz="14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>
                <a:solidFill>
                  <a:schemeClr val="dk1"/>
                </a:solidFill>
              </a:rPr>
              <a:t>To reduce the FRL  by 0.9m  which is being followed since then.</a:t>
            </a:r>
            <a:endParaRPr sz="18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92" name="Google Shape;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0069" y="3786171"/>
            <a:ext cx="887507" cy="10300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FF328-F844-7D97-310B-4D46C81EBF65}"/>
              </a:ext>
            </a:extLst>
          </p:cNvPr>
          <p:cNvSpPr txBox="1"/>
          <p:nvPr/>
        </p:nvSpPr>
        <p:spPr>
          <a:xfrm>
            <a:off x="11013818" y="535507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7</a:t>
            </a:r>
            <a:endParaRPr lang="en-US" sz="1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1"/>
          <p:cNvSpPr/>
          <p:nvPr/>
        </p:nvSpPr>
        <p:spPr>
          <a:xfrm>
            <a:off x="504325" y="1220525"/>
            <a:ext cx="6514500" cy="4956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1"/>
          <p:cNvSpPr txBox="1"/>
          <p:nvPr/>
        </p:nvSpPr>
        <p:spPr>
          <a:xfrm>
            <a:off x="557875" y="1450950"/>
            <a:ext cx="6407400" cy="4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In 1985 the Central Water Commission recommended a </a:t>
            </a:r>
            <a:r>
              <a:rPr lang="en-US" sz="2000" i="0" u="none" strike="noStrike" cap="none" dirty="0">
                <a:solidFill>
                  <a:srgbClr val="7030A0"/>
                </a:solidFill>
              </a:rPr>
              <a:t>supporting backing concrete on the downstream face to stabilize the dam </a:t>
            </a:r>
            <a:r>
              <a:rPr lang="en-US" sz="2000" i="0" u="none" strike="noStrike" cap="none" dirty="0">
                <a:solidFill>
                  <a:srgbClr val="000000"/>
                </a:solidFill>
              </a:rPr>
              <a:t>to raise the FRL to the original.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The implementation of this proposal was pending for the last 35 years due to paucity of fund and non finalization of design. 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i="0" u="none" strike="noStrike" cap="none">
              <a:solidFill>
                <a:srgbClr val="000000"/>
              </a:solidFill>
            </a:endParaRPr>
          </a:p>
          <a:p>
            <a:pPr marL="28575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</a:pPr>
            <a:r>
              <a:rPr lang="en-US" sz="2000" i="0" u="none" strike="noStrike" cap="none" dirty="0">
                <a:solidFill>
                  <a:srgbClr val="000000"/>
                </a:solidFill>
              </a:rPr>
              <a:t> Th</a:t>
            </a:r>
            <a:r>
              <a:rPr lang="en-US" sz="2000" dirty="0"/>
              <a:t>e work</a:t>
            </a:r>
            <a:r>
              <a:rPr lang="en-US" sz="2000" i="0" u="none" strike="noStrike" cap="none" dirty="0">
                <a:solidFill>
                  <a:srgbClr val="000000"/>
                </a:solidFill>
              </a:rPr>
              <a:t> is now being implemented with the assistance of World Bank under the direct supervision of  Central Project Management Unit (CPMU) under ‘</a:t>
            </a:r>
            <a:r>
              <a:rPr lang="en-US" sz="2000" i="0" u="none" strike="noStrike" cap="none" dirty="0">
                <a:solidFill>
                  <a:srgbClr val="ED7D31"/>
                </a:solidFill>
              </a:rPr>
              <a:t>Dam Rehabilitation and Improvement Project (DRIP)’.Phase II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7350" y="1450950"/>
            <a:ext cx="4432124" cy="43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F96E5-2542-0AFC-CB4D-D57BE401F6DB}"/>
              </a:ext>
            </a:extLst>
          </p:cNvPr>
          <p:cNvSpPr txBox="1"/>
          <p:nvPr/>
        </p:nvSpPr>
        <p:spPr>
          <a:xfrm>
            <a:off x="10978617" y="523777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8</a:t>
            </a:r>
            <a:endParaRPr lang="en-US" sz="1600" b="1" dirty="0"/>
          </a:p>
        </p:txBody>
      </p:sp>
      <p:sp>
        <p:nvSpPr>
          <p:cNvPr id="8" name="Google Shape;85;p10">
            <a:extLst>
              <a:ext uri="{FF2B5EF4-FFF2-40B4-BE49-F238E27FC236}">
                <a16:creationId xmlns:a16="http://schemas.microsoft.com/office/drawing/2014/main" id="{B27F44A7-5B4A-4EE8-9F44-4F490A8E76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834" y="67624"/>
            <a:ext cx="10515600" cy="13255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 dirty="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Background of proposal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>
            <a:spLocks noGrp="1"/>
          </p:cNvSpPr>
          <p:nvPr>
            <p:ph type="body" idx="1"/>
          </p:nvPr>
        </p:nvSpPr>
        <p:spPr>
          <a:xfrm>
            <a:off x="838200" y="2048883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2"/>
          <p:cNvSpPr/>
          <p:nvPr/>
        </p:nvSpPr>
        <p:spPr>
          <a:xfrm>
            <a:off x="759894" y="1192828"/>
            <a:ext cx="6856021" cy="53554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990842" y="1192828"/>
            <a:ext cx="6394126" cy="557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Two major criteria of consideration for design of this backing work is 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2857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100" i="0" u="none" strike="noStrike" cap="none" dirty="0">
              <a:solidFill>
                <a:srgbClr val="000000"/>
              </a:solidFill>
            </a:endParaRPr>
          </a:p>
          <a:p>
            <a:pPr marL="74295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Bonding Level (The maximum level up to which the reservoir can be impound during the course of construction of this backing work) 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45720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100" i="0" u="none" strike="noStrike" cap="none" dirty="0">
              <a:solidFill>
                <a:srgbClr val="000000"/>
              </a:solidFill>
            </a:endParaRPr>
          </a:p>
          <a:p>
            <a:pPr marL="742950" marR="0" lvl="1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Compressive strength of existing Dam body. 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742950" marR="0" lvl="1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100" i="0" u="none" strike="noStrike" cap="none" dirty="0">
              <a:solidFill>
                <a:srgbClr val="000000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The bonding level  of the proposed work is 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742950" marR="0" lvl="1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38.44m for overflow section 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742950" marR="0" lvl="1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39.00m for non overflow section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742950" marR="0" lvl="1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100" i="0" u="none" strike="noStrike" cap="none" dirty="0">
              <a:solidFill>
                <a:srgbClr val="000000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▪"/>
            </a:pPr>
            <a:r>
              <a:rPr lang="en-US" sz="2100" i="0" u="none" strike="noStrike" cap="none" dirty="0">
                <a:solidFill>
                  <a:srgbClr val="000000"/>
                </a:solidFill>
              </a:rPr>
              <a:t>Strengthening of </a:t>
            </a:r>
            <a:r>
              <a:rPr lang="en-US" sz="2100" i="0" u="none" strike="noStrike" cap="none" dirty="0" err="1">
                <a:solidFill>
                  <a:srgbClr val="000000"/>
                </a:solidFill>
              </a:rPr>
              <a:t>Kuttiyadi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 (</a:t>
            </a:r>
            <a:r>
              <a:rPr lang="en-US" sz="2100" i="0" u="none" strike="noStrike" cap="none" dirty="0" err="1">
                <a:solidFill>
                  <a:srgbClr val="000000"/>
                </a:solidFill>
              </a:rPr>
              <a:t>Peruvannamoozhi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) dam and other saddle</a:t>
            </a:r>
            <a:r>
              <a:rPr lang="en-US" sz="1700" dirty="0"/>
              <a:t> </a:t>
            </a:r>
            <a:r>
              <a:rPr lang="en-US" sz="2100" i="0" u="none" strike="noStrike" cap="none" dirty="0">
                <a:solidFill>
                  <a:srgbClr val="000000"/>
                </a:solidFill>
              </a:rPr>
              <a:t>dams completed under DRIP phase I in the year 2020.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742950" marR="0" lvl="1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6700" y="1415225"/>
            <a:ext cx="3789201" cy="43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FC82D3-BE78-F867-CF57-8E8A2FEFC488}"/>
              </a:ext>
            </a:extLst>
          </p:cNvPr>
          <p:cNvSpPr txBox="1"/>
          <p:nvPr/>
        </p:nvSpPr>
        <p:spPr>
          <a:xfrm>
            <a:off x="10959900" y="5273498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600" b="1" dirty="0"/>
              <a:t>9</a:t>
            </a:r>
            <a:endParaRPr lang="en-US" sz="1600" b="1" dirty="0"/>
          </a:p>
        </p:txBody>
      </p:sp>
      <p:sp>
        <p:nvSpPr>
          <p:cNvPr id="10" name="Google Shape;35;p5">
            <a:extLst>
              <a:ext uri="{FF2B5EF4-FFF2-40B4-BE49-F238E27FC236}">
                <a16:creationId xmlns:a16="http://schemas.microsoft.com/office/drawing/2014/main" id="{F1C84561-5898-48B3-9DDB-9B75C837D4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400" y="-64711"/>
            <a:ext cx="10515600" cy="106953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Stabilization of 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Kuttiyadi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dam by providing supporting concrete structure on the downstream face and allied structures</a:t>
            </a:r>
            <a:endParaRPr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2413</Words>
  <Application>Microsoft Office PowerPoint</Application>
  <PresentationFormat>Widescreen</PresentationFormat>
  <Paragraphs>452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Times New Roman</vt:lpstr>
      <vt:lpstr>Arial</vt:lpstr>
      <vt:lpstr>Play</vt:lpstr>
      <vt:lpstr>Calibri</vt:lpstr>
      <vt:lpstr>Wingdings</vt:lpstr>
      <vt:lpstr>Noto Sans Symbols</vt:lpstr>
      <vt:lpstr>Office Theme</vt:lpstr>
      <vt:lpstr>Stabilization of  Kuttiyadi  dam by providing supporting concrete structure on the downstream face and allied structures (Civil works) under DRIP II   </vt:lpstr>
      <vt:lpstr>Stabilization of  Kuttiyadi  dam by providing supporting concrete structure on the downstream face and allied structures</vt:lpstr>
      <vt:lpstr>Kuttiyadi Irrigation Project  </vt:lpstr>
      <vt:lpstr>PowerPoint Presentation</vt:lpstr>
      <vt:lpstr>PowerPoint Presentation</vt:lpstr>
      <vt:lpstr>Kuttiyadi Irrigation Project </vt:lpstr>
      <vt:lpstr>Background of proposal</vt:lpstr>
      <vt:lpstr>Background of proposal</vt:lpstr>
      <vt:lpstr>Stabilization of  Kuttiyadi  dam by providing supporting concrete structure on the downstream face and allied structures</vt:lpstr>
      <vt:lpstr>Stabilization of  Kuttiyadi  dam by providing supporting concrete structure on the downstream face and allied structures</vt:lpstr>
      <vt:lpstr>Scope of work</vt:lpstr>
      <vt:lpstr>Contract Details</vt:lpstr>
      <vt:lpstr>Stabilization of  Kuttiyadi  dam by providing supporting concrete structure on the downstream face and allied structures</vt:lpstr>
      <vt:lpstr>PowerPoint Presentation</vt:lpstr>
      <vt:lpstr>Appendix A-Stilling basin and river training wall (Contd..)  </vt:lpstr>
      <vt:lpstr>Appendix B-Supporting concrete structure of Overflow section</vt:lpstr>
      <vt:lpstr>PowerPoint Presentation</vt:lpstr>
      <vt:lpstr>Appendix B-Supporting concrete structure of Overflow section (Contd..)</vt:lpstr>
      <vt:lpstr>Appendix B-Supporting concrete structure of Overflow section (Contd..) </vt:lpstr>
      <vt:lpstr>Appendix B-Supporting concrete structure of Overflow section (Contd..) </vt:lpstr>
      <vt:lpstr>Appendix B-Supporting concrete structure of Overflow section (Contd..) </vt:lpstr>
      <vt:lpstr>Appendix C-Supporting concrete structure of Non-Overflow  section on the left bank </vt:lpstr>
      <vt:lpstr>Appendix C-Supporting concrete structure of Non-Overflow  section on the left bank (Contd..) </vt:lpstr>
      <vt:lpstr>Appendix C-Supporting concrete structure of Non-Overflow  section on the left bank (Contd..) </vt:lpstr>
      <vt:lpstr>Appendix C-Supporting concrete structure of Non-Overflow  section on the left bank (Contd..) </vt:lpstr>
      <vt:lpstr>PowerPoint Presentation</vt:lpstr>
      <vt:lpstr>Appendix C-Supporting concrete structure of Non-Overflow  section on the left bank (Contd..)</vt:lpstr>
      <vt:lpstr>Appendix C-Supporting concrete structure of Non-Overflow  section on the left bank (Contd..)</vt:lpstr>
      <vt:lpstr>Appendix D -Supporting concrete structure of Non-Overflow section on the Right bank</vt:lpstr>
      <vt:lpstr>Appendix D -Supporting concrete structure of Non-Overflow section on the Right bank (Contd..)</vt:lpstr>
      <vt:lpstr>Appendix E -Reconstruction of canal connected with dam</vt:lpstr>
      <vt:lpstr>Appendix E -Reconstruction of canal connected  with dam (Contd.. )</vt:lpstr>
      <vt:lpstr>Appendix E -Reconstruction of canal connected  with dam (Contd..)</vt:lpstr>
      <vt:lpstr>PowerPoint Presentation</vt:lpstr>
      <vt:lpstr>PowerPoint Presentation</vt:lpstr>
      <vt:lpstr>Details of Expenditure</vt:lpstr>
      <vt:lpstr>Risk &amp; Issues to be addressed </vt:lpstr>
      <vt:lpstr>Risk &amp; Issues to be addressed </vt:lpstr>
      <vt:lpstr>Balance work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Stabilization of  Kuttiyadi  dam by providing supporting concrete structure on the downstream face and allied structures (Civil works) under DRIP II</dc:title>
  <dc:creator>user</dc:creator>
  <cp:lastModifiedBy>USER</cp:lastModifiedBy>
  <cp:revision>19</cp:revision>
  <dcterms:modified xsi:type="dcterms:W3CDTF">2024-09-27T09:11:51Z</dcterms:modified>
</cp:coreProperties>
</file>