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72" r:id="rId3"/>
    <p:sldId id="273" r:id="rId4"/>
    <p:sldId id="257" r:id="rId5"/>
    <p:sldId id="259" r:id="rId6"/>
    <p:sldId id="260" r:id="rId7"/>
    <p:sldId id="261" r:id="rId8"/>
    <p:sldId id="262" r:id="rId9"/>
    <p:sldId id="263" r:id="rId10"/>
    <p:sldId id="274" r:id="rId11"/>
    <p:sldId id="271" r:id="rId12"/>
    <p:sldId id="275" r:id="rId13"/>
    <p:sldId id="276" r:id="rId14"/>
    <p:sldId id="277" r:id="rId15"/>
    <p:sldId id="264" r:id="rId16"/>
    <p:sldId id="265" r:id="rId17"/>
    <p:sldId id="266" r:id="rId18"/>
    <p:sldId id="267" r:id="rId19"/>
    <p:sldId id="268" r:id="rId20"/>
    <p:sldId id="269" r:id="rId21"/>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19820F1-46FF-43DB-ABBD-95B57B9BA5E2}" type="datetimeFigureOut">
              <a:rPr lang="en-IN" smtClean="0"/>
              <a:t>01-09-2023</a:t>
            </a:fld>
            <a:endParaRPr lang="en-IN"/>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FC018A18-6A9D-4335-8FAC-DE8768609E3B}" type="slidenum">
              <a:rPr lang="en-IN" smtClean="0"/>
              <a:t>‹#›</a:t>
            </a:fld>
            <a:endParaRPr lang="en-IN"/>
          </a:p>
        </p:txBody>
      </p:sp>
    </p:spTree>
    <p:extLst>
      <p:ext uri="{BB962C8B-B14F-4D97-AF65-F5344CB8AC3E}">
        <p14:creationId xmlns:p14="http://schemas.microsoft.com/office/powerpoint/2010/main" val="15847114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B66F0448-2C5F-4EEF-815B-2B101F98A908}"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66F0448-2C5F-4EEF-815B-2B101F98A908}"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B66F0448-2C5F-4EEF-815B-2B101F98A908}"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66F0448-2C5F-4EEF-815B-2B101F98A90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D13CCDC-1781-4621-AC6E-50C827AD3FCD}" type="datetimeFigureOut">
              <a:rPr lang="en-US" smtClean="0"/>
              <a:pPr/>
              <a:t>9/1/2023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66F0448-2C5F-4EEF-815B-2B101F98A908}"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13CCDC-1781-4621-AC6E-50C827AD3FCD}" type="datetimeFigureOut">
              <a:rPr lang="en-US" smtClean="0"/>
              <a:pPr/>
              <a:t>9/1/2023</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6F0448-2C5F-4EEF-815B-2B101F98A908}"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1500174"/>
            <a:ext cx="7715304" cy="3785652"/>
          </a:xfrm>
          <a:prstGeom prst="rect">
            <a:avLst/>
          </a:prstGeom>
          <a:noFill/>
        </p:spPr>
        <p:txBody>
          <a:bodyPr wrap="square" rtlCol="0">
            <a:spAutoFit/>
          </a:bodyPr>
          <a:lstStyle/>
          <a:p>
            <a:pPr algn="ctr"/>
            <a:r>
              <a:rPr lang="en-IN" sz="4400" dirty="0" smtClean="0">
                <a:solidFill>
                  <a:schemeClr val="accent5">
                    <a:lumMod val="75000"/>
                  </a:schemeClr>
                </a:solidFill>
                <a:effectLst>
                  <a:outerShdw blurRad="38100" dist="38100" dir="2700000" algn="tl">
                    <a:srgbClr val="000000">
                      <a:alpha val="43137"/>
                    </a:srgbClr>
                  </a:outerShdw>
                </a:effectLst>
              </a:rPr>
              <a:t>GRID Value of PMP and SPS from PMP Atlas of year 2015 Published by CWC in association with IMD</a:t>
            </a:r>
          </a:p>
          <a:p>
            <a:pPr algn="ctr"/>
            <a:endParaRPr lang="en-IN" sz="4400" dirty="0" smtClean="0"/>
          </a:p>
          <a:p>
            <a:pPr>
              <a:lnSpc>
                <a:spcPct val="80000"/>
              </a:lnSpc>
              <a:defRPr/>
            </a:pPr>
            <a:r>
              <a:rPr lang="en-US" sz="2400" dirty="0">
                <a:solidFill>
                  <a:srgbClr val="003399"/>
                </a:solidFill>
              </a:rPr>
              <a:t>ISLY ISSAC</a:t>
            </a:r>
          </a:p>
          <a:p>
            <a:pPr>
              <a:lnSpc>
                <a:spcPct val="80000"/>
              </a:lnSpc>
              <a:defRPr/>
            </a:pPr>
            <a:r>
              <a:rPr lang="en-US" sz="2400" dirty="0" smtClean="0">
                <a:solidFill>
                  <a:srgbClr val="003399"/>
                </a:solidFill>
              </a:rPr>
              <a:t>Deputy </a:t>
            </a:r>
            <a:r>
              <a:rPr lang="en-US" sz="2400" dirty="0">
                <a:solidFill>
                  <a:srgbClr val="003399"/>
                </a:solidFill>
              </a:rPr>
              <a:t>Director, Hydrology (S)</a:t>
            </a:r>
          </a:p>
          <a:p>
            <a:pPr>
              <a:lnSpc>
                <a:spcPct val="80000"/>
              </a:lnSpc>
              <a:defRPr/>
            </a:pPr>
            <a:r>
              <a:rPr lang="en-US" sz="2400" dirty="0">
                <a:solidFill>
                  <a:srgbClr val="003399"/>
                </a:solidFill>
              </a:rPr>
              <a:t>Central Water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35100" y="274638"/>
            <a:ext cx="7499350" cy="725487"/>
          </a:xfrm>
        </p:spPr>
        <p:txBody>
          <a:bodyPr>
            <a:noAutofit/>
          </a:bodyPr>
          <a:lstStyle/>
          <a:p>
            <a:r>
              <a:rPr lang="en-IN" sz="3600" dirty="0" smtClean="0"/>
              <a:t>Spatial Pattern of </a:t>
            </a:r>
            <a:r>
              <a:rPr lang="en-IN" sz="3600" dirty="0" smtClean="0">
                <a:latin typeface="Arial" pitchFamily="34" charset="0"/>
                <a:cs typeface="Arial" pitchFamily="34" charset="0"/>
              </a:rPr>
              <a:t>3</a:t>
            </a:r>
            <a:r>
              <a:rPr lang="en-IN" sz="3600" dirty="0" smtClean="0"/>
              <a:t>D Extreme Rainfall</a:t>
            </a:r>
            <a:endParaRPr lang="en-IN" sz="3600" dirty="0"/>
          </a:p>
        </p:txBody>
      </p:sp>
      <p:pic>
        <p:nvPicPr>
          <p:cNvPr id="7170" name="Picture 2"/>
          <p:cNvPicPr>
            <a:picLocks noChangeAspect="1" noChangeArrowheads="1"/>
          </p:cNvPicPr>
          <p:nvPr/>
        </p:nvPicPr>
        <p:blipFill>
          <a:blip r:embed="rId2"/>
          <a:srcRect/>
          <a:stretch>
            <a:fillRect/>
          </a:stretch>
        </p:blipFill>
        <p:spPr bwMode="auto">
          <a:xfrm>
            <a:off x="1357290" y="1100138"/>
            <a:ext cx="7358114" cy="558714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32560" y="214290"/>
            <a:ext cx="7406640" cy="642942"/>
          </a:xfrm>
        </p:spPr>
        <p:txBody>
          <a:bodyPr>
            <a:normAutofit fontScale="90000"/>
          </a:bodyPr>
          <a:lstStyle/>
          <a:p>
            <a:r>
              <a:rPr lang="en-IN" dirty="0" smtClean="0"/>
              <a:t>Location of </a:t>
            </a:r>
            <a:r>
              <a:rPr lang="en-IN" dirty="0" smtClean="0">
                <a:latin typeface="Arial" pitchFamily="34" charset="0"/>
                <a:cs typeface="Arial" pitchFamily="34" charset="0"/>
              </a:rPr>
              <a:t>1</a:t>
            </a:r>
            <a:r>
              <a:rPr lang="en-IN" dirty="0" smtClean="0"/>
              <a:t>Day Storms Centre</a:t>
            </a:r>
            <a:endParaRPr lang="en-IN" dirty="0"/>
          </a:p>
        </p:txBody>
      </p:sp>
      <p:pic>
        <p:nvPicPr>
          <p:cNvPr id="8194" name="Picture 2"/>
          <p:cNvPicPr>
            <a:picLocks noChangeAspect="1" noChangeArrowheads="1"/>
          </p:cNvPicPr>
          <p:nvPr/>
        </p:nvPicPr>
        <p:blipFill>
          <a:blip r:embed="rId2"/>
          <a:srcRect/>
          <a:stretch>
            <a:fillRect/>
          </a:stretch>
        </p:blipFill>
        <p:spPr bwMode="auto">
          <a:xfrm>
            <a:off x="1180166" y="928670"/>
            <a:ext cx="7443189"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52574" y="1076324"/>
            <a:ext cx="7377143" cy="5748121"/>
          </a:xfrm>
          <a:prstGeom prst="rect">
            <a:avLst/>
          </a:prstGeom>
          <a:noFill/>
          <a:ln w="9525">
            <a:noFill/>
            <a:miter lim="800000"/>
            <a:headEnd/>
            <a:tailEnd/>
          </a:ln>
          <a:effectLst/>
        </p:spPr>
      </p:pic>
      <p:sp>
        <p:nvSpPr>
          <p:cNvPr id="5" name="Title 2"/>
          <p:cNvSpPr>
            <a:spLocks noGrp="1"/>
          </p:cNvSpPr>
          <p:nvPr>
            <p:ph type="title"/>
          </p:nvPr>
        </p:nvSpPr>
        <p:spPr>
          <a:xfrm>
            <a:off x="1435100" y="274638"/>
            <a:ext cx="7499350" cy="725487"/>
          </a:xfrm>
        </p:spPr>
        <p:txBody>
          <a:bodyPr>
            <a:normAutofit fontScale="90000"/>
          </a:bodyPr>
          <a:lstStyle/>
          <a:p>
            <a:r>
              <a:rPr lang="en-IN" dirty="0" smtClean="0"/>
              <a:t>Location of </a:t>
            </a:r>
            <a:r>
              <a:rPr lang="en-IN" dirty="0" smtClean="0">
                <a:latin typeface="Arial" pitchFamily="34" charset="0"/>
                <a:cs typeface="Arial" pitchFamily="34" charset="0"/>
              </a:rPr>
              <a:t>2</a:t>
            </a:r>
            <a:r>
              <a:rPr lang="en-IN" dirty="0" smtClean="0"/>
              <a:t>Day Storms Centre</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357290" y="1081088"/>
            <a:ext cx="7358113" cy="5650389"/>
          </a:xfrm>
          <a:prstGeom prst="rect">
            <a:avLst/>
          </a:prstGeom>
          <a:noFill/>
          <a:ln w="9525">
            <a:noFill/>
            <a:miter lim="800000"/>
            <a:headEnd/>
            <a:tailEnd/>
          </a:ln>
          <a:effectLst/>
        </p:spPr>
      </p:pic>
      <p:sp>
        <p:nvSpPr>
          <p:cNvPr id="5" name="Title 2"/>
          <p:cNvSpPr>
            <a:spLocks noGrp="1"/>
          </p:cNvSpPr>
          <p:nvPr>
            <p:ph type="title"/>
          </p:nvPr>
        </p:nvSpPr>
        <p:spPr>
          <a:xfrm>
            <a:off x="1428750" y="214313"/>
            <a:ext cx="7497763" cy="785812"/>
          </a:xfrm>
        </p:spPr>
        <p:txBody>
          <a:bodyPr>
            <a:normAutofit/>
          </a:bodyPr>
          <a:lstStyle/>
          <a:p>
            <a:r>
              <a:rPr lang="en-IN" dirty="0" smtClean="0"/>
              <a:t>Location of </a:t>
            </a:r>
            <a:r>
              <a:rPr lang="en-IN" dirty="0" smtClean="0">
                <a:latin typeface="Arial" pitchFamily="34" charset="0"/>
                <a:cs typeface="Arial" pitchFamily="34" charset="0"/>
              </a:rPr>
              <a:t>3</a:t>
            </a:r>
            <a:r>
              <a:rPr lang="en-IN" dirty="0" smtClean="0"/>
              <a:t>Day Storms Centre</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11222"/>
          </a:xfrm>
        </p:spPr>
        <p:txBody>
          <a:bodyPr/>
          <a:lstStyle/>
          <a:p>
            <a:r>
              <a:rPr lang="en-IN" dirty="0" smtClean="0"/>
              <a:t>Max persisting dew point temp</a:t>
            </a:r>
            <a:endParaRPr lang="en-IN" dirty="0"/>
          </a:p>
        </p:txBody>
      </p:sp>
      <p:pic>
        <p:nvPicPr>
          <p:cNvPr id="11266" name="Picture 2"/>
          <p:cNvPicPr>
            <a:picLocks noChangeAspect="1" noChangeArrowheads="1"/>
          </p:cNvPicPr>
          <p:nvPr/>
        </p:nvPicPr>
        <p:blipFill>
          <a:blip r:embed="rId2"/>
          <a:srcRect/>
          <a:stretch>
            <a:fillRect/>
          </a:stretch>
        </p:blipFill>
        <p:spPr bwMode="auto">
          <a:xfrm>
            <a:off x="1618249" y="1428736"/>
            <a:ext cx="6843701" cy="514353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 N RAI\Desktop\CA-Adwa.jpg"/>
          <p:cNvPicPr/>
          <p:nvPr/>
        </p:nvPicPr>
        <p:blipFill>
          <a:blip r:embed="rId2"/>
          <a:srcRect/>
          <a:stretch>
            <a:fillRect/>
          </a:stretch>
        </p:blipFill>
        <p:spPr bwMode="auto">
          <a:xfrm>
            <a:off x="1285852" y="357166"/>
            <a:ext cx="7500989" cy="5500726"/>
          </a:xfrm>
          <a:prstGeom prst="rect">
            <a:avLst/>
          </a:prstGeom>
          <a:noFill/>
          <a:ln w="12700">
            <a:solidFill>
              <a:schemeClr val="tx1"/>
            </a:solidFill>
            <a:miter lim="800000"/>
            <a:headEnd/>
            <a:tailEnd/>
          </a:ln>
        </p:spPr>
      </p:pic>
      <p:sp>
        <p:nvSpPr>
          <p:cNvPr id="5" name="TextBox 4"/>
          <p:cNvSpPr txBox="1"/>
          <p:nvPr/>
        </p:nvSpPr>
        <p:spPr>
          <a:xfrm>
            <a:off x="2000232" y="6072206"/>
            <a:ext cx="5929354" cy="369332"/>
          </a:xfrm>
          <a:prstGeom prst="rect">
            <a:avLst/>
          </a:prstGeom>
          <a:noFill/>
        </p:spPr>
        <p:txBody>
          <a:bodyPr wrap="square" rtlCol="0">
            <a:spAutoFit/>
          </a:bodyPr>
          <a:lstStyle/>
          <a:p>
            <a:r>
              <a:rPr lang="en-IN" b="1" dirty="0" smtClean="0"/>
              <a:t>Adwa dam – CA Map   (CG 24</a:t>
            </a:r>
            <a:r>
              <a:rPr lang="en-IN" b="1" baseline="30000" dirty="0" smtClean="0"/>
              <a:t>0</a:t>
            </a:r>
            <a:r>
              <a:rPr lang="en-IN" b="1" dirty="0" smtClean="0"/>
              <a:t>37’N, 82</a:t>
            </a:r>
            <a:r>
              <a:rPr lang="en-IN" b="1" baseline="30000" dirty="0" smtClean="0"/>
              <a:t>0</a:t>
            </a:r>
            <a:r>
              <a:rPr lang="en-IN" b="1" dirty="0" smtClean="0"/>
              <a:t>19’E)</a:t>
            </a:r>
            <a:endParaRPr lang="en-IN"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1538" y="214290"/>
            <a:ext cx="7696224" cy="785818"/>
          </a:xfrm>
        </p:spPr>
        <p:txBody>
          <a:bodyPr>
            <a:normAutofit/>
          </a:bodyPr>
          <a:lstStyle/>
          <a:p>
            <a:r>
              <a:rPr lang="en-IN" dirty="0" smtClean="0"/>
              <a:t>Grid Point Location in PMP Atlas</a:t>
            </a:r>
            <a:endParaRPr lang="en-IN" dirty="0"/>
          </a:p>
        </p:txBody>
      </p:sp>
      <p:pic>
        <p:nvPicPr>
          <p:cNvPr id="1027" name="Picture 3"/>
          <p:cNvPicPr>
            <a:picLocks noChangeAspect="1" noChangeArrowheads="1"/>
          </p:cNvPicPr>
          <p:nvPr/>
        </p:nvPicPr>
        <p:blipFill>
          <a:blip r:embed="rId2"/>
          <a:srcRect/>
          <a:stretch>
            <a:fillRect/>
          </a:stretch>
        </p:blipFill>
        <p:spPr bwMode="auto">
          <a:xfrm>
            <a:off x="114300" y="1085850"/>
            <a:ext cx="9029700"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4414" y="2428868"/>
            <a:ext cx="7406640" cy="925962"/>
          </a:xfrm>
        </p:spPr>
        <p:txBody>
          <a:bodyPr/>
          <a:lstStyle/>
          <a:p>
            <a:r>
              <a:rPr lang="en-IN" dirty="0" smtClean="0"/>
              <a:t>Adwa Dam Grid – GNG 409-2</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85728"/>
            <a:ext cx="8643966" cy="785818"/>
          </a:xfrm>
        </p:spPr>
        <p:txBody>
          <a:bodyPr>
            <a:noAutofit/>
          </a:bodyPr>
          <a:lstStyle/>
          <a:p>
            <a:r>
              <a:rPr lang="en-IN" sz="3200" dirty="0" smtClean="0"/>
              <a:t>Reading the SPS value for GNG409-2 Grid Point</a:t>
            </a:r>
            <a:endParaRPr lang="en-IN" sz="3200" dirty="0"/>
          </a:p>
        </p:txBody>
      </p:sp>
      <p:sp>
        <p:nvSpPr>
          <p:cNvPr id="6" name="TextBox 5"/>
          <p:cNvSpPr txBox="1"/>
          <p:nvPr/>
        </p:nvSpPr>
        <p:spPr>
          <a:xfrm>
            <a:off x="1428728" y="3786190"/>
            <a:ext cx="7072362" cy="2031325"/>
          </a:xfrm>
          <a:prstGeom prst="rect">
            <a:avLst/>
          </a:prstGeom>
          <a:noFill/>
        </p:spPr>
        <p:txBody>
          <a:bodyPr wrap="square" rtlCol="0">
            <a:spAutoFit/>
          </a:bodyPr>
          <a:lstStyle/>
          <a:p>
            <a:r>
              <a:rPr lang="en-IN" dirty="0" smtClean="0"/>
              <a:t>2 Day PMP  Value			</a:t>
            </a:r>
            <a:r>
              <a:rPr lang="en-IN" dirty="0" smtClean="0">
                <a:latin typeface="Calibri" pitchFamily="34" charset="0"/>
              </a:rPr>
              <a:t>1</a:t>
            </a:r>
            <a:r>
              <a:rPr lang="en-IN" dirty="0" smtClean="0"/>
              <a:t> day PMP Value</a:t>
            </a:r>
          </a:p>
          <a:p>
            <a:r>
              <a:rPr lang="en-IN" dirty="0" smtClean="0"/>
              <a:t>500 sq.km  -    956 mm		500 sq.km  -    642 mm</a:t>
            </a:r>
          </a:p>
          <a:p>
            <a:r>
              <a:rPr lang="en-IN" dirty="0" smtClean="0"/>
              <a:t>1000 sq.km  -  923 mm		1000 sq.km  -  617 mm</a:t>
            </a:r>
          </a:p>
          <a:p>
            <a:endParaRPr lang="en-IN" dirty="0" smtClean="0"/>
          </a:p>
          <a:p>
            <a:r>
              <a:rPr lang="en-IN" dirty="0" smtClean="0"/>
              <a:t>For 657 sq.km,  2 day SPS = 956 – (956-927) x (157/500) = 946 mm</a:t>
            </a:r>
          </a:p>
          <a:p>
            <a:r>
              <a:rPr lang="en-IN" dirty="0" smtClean="0"/>
              <a:t>For 657 sq.km,  1 day SPS = 642 – (642-617) x (157/500) = 634 mm</a:t>
            </a:r>
          </a:p>
          <a:p>
            <a:endParaRPr lang="en-IN" dirty="0" smtClean="0"/>
          </a:p>
        </p:txBody>
      </p:sp>
      <p:pic>
        <p:nvPicPr>
          <p:cNvPr id="2050" name="Picture 2"/>
          <p:cNvPicPr>
            <a:picLocks noChangeAspect="1" noChangeArrowheads="1"/>
          </p:cNvPicPr>
          <p:nvPr/>
        </p:nvPicPr>
        <p:blipFill>
          <a:blip r:embed="rId2"/>
          <a:srcRect/>
          <a:stretch>
            <a:fillRect/>
          </a:stretch>
        </p:blipFill>
        <p:spPr bwMode="auto">
          <a:xfrm>
            <a:off x="0" y="1214422"/>
            <a:ext cx="8929718" cy="11430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2428868"/>
            <a:ext cx="8953045"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2560" y="359898"/>
            <a:ext cx="7406640" cy="711648"/>
          </a:xfrm>
        </p:spPr>
        <p:txBody>
          <a:bodyPr>
            <a:normAutofit fontScale="90000"/>
          </a:bodyPr>
          <a:lstStyle/>
          <a:p>
            <a:r>
              <a:rPr lang="en-IN" dirty="0" smtClean="0"/>
              <a:t>Time Distribution Coefficient</a:t>
            </a:r>
            <a:endParaRPr lang="en-IN" dirty="0"/>
          </a:p>
        </p:txBody>
      </p:sp>
      <p:pic>
        <p:nvPicPr>
          <p:cNvPr id="3074" name="Picture 2"/>
          <p:cNvPicPr>
            <a:picLocks noChangeAspect="1" noChangeArrowheads="1"/>
          </p:cNvPicPr>
          <p:nvPr/>
        </p:nvPicPr>
        <p:blipFill>
          <a:blip r:embed="rId2"/>
          <a:srcRect/>
          <a:stretch>
            <a:fillRect/>
          </a:stretch>
        </p:blipFill>
        <p:spPr bwMode="auto">
          <a:xfrm>
            <a:off x="214282" y="1285859"/>
            <a:ext cx="8660611" cy="5032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PMP Atlases</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IN" dirty="0" smtClean="0"/>
              <a:t>Central Water Commission in association with India Meteorological Department has prepared the PMP Atlases for various basins in the country. </a:t>
            </a:r>
          </a:p>
          <a:p>
            <a:pPr algn="just"/>
            <a:endParaRPr lang="en-IN" dirty="0" smtClean="0"/>
          </a:p>
          <a:p>
            <a:pPr algn="just"/>
            <a:r>
              <a:rPr lang="en-IN" dirty="0" smtClean="0"/>
              <a:t>These PMP Atlases have been prepared on GIS platform and cover all relevant details such as pattern of key storms along with their synoptic situations, observed rainfall statistics at various stations, return period rainfalls at various stations, spatial and temporal distribution of rainfalls etc. apart from grid wise PMP estimate for quick/direct assessment of applicable PMP/SPS for a catchment. </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2571744"/>
            <a:ext cx="5429288" cy="1107996"/>
          </a:xfrm>
          <a:prstGeom prst="rect">
            <a:avLst/>
          </a:prstGeom>
          <a:noFill/>
        </p:spPr>
        <p:txBody>
          <a:bodyPr wrap="square" rtlCol="0">
            <a:spAutoFit/>
          </a:bodyPr>
          <a:lstStyle/>
          <a:p>
            <a:pPr algn="ctr"/>
            <a:r>
              <a:rPr lang="en-IN" sz="6600" dirty="0" smtClean="0">
                <a:solidFill>
                  <a:schemeClr val="accent5">
                    <a:lumMod val="75000"/>
                  </a:schemeClr>
                </a:solidFill>
                <a:effectLst>
                  <a:outerShdw blurRad="38100" dist="38100" dir="2700000" algn="tl">
                    <a:srgbClr val="000000">
                      <a:alpha val="43137"/>
                    </a:srgbClr>
                  </a:outerShdw>
                </a:effectLst>
              </a:rPr>
              <a:t>Thank you</a:t>
            </a:r>
            <a:endParaRPr lang="en-IN" sz="6600"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Basins which has been covered</a:t>
            </a:r>
            <a:endParaRPr lang="en-IN" dirty="0"/>
          </a:p>
        </p:txBody>
      </p:sp>
      <p:sp>
        <p:nvSpPr>
          <p:cNvPr id="3" name="Content Placeholder 2"/>
          <p:cNvSpPr>
            <a:spLocks noGrp="1"/>
          </p:cNvSpPr>
          <p:nvPr>
            <p:ph idx="1"/>
          </p:nvPr>
        </p:nvSpPr>
        <p:spPr/>
        <p:txBody>
          <a:bodyPr>
            <a:normAutofit/>
          </a:bodyPr>
          <a:lstStyle/>
          <a:p>
            <a:r>
              <a:rPr lang="en-IN" sz="2800" dirty="0" err="1" smtClean="0"/>
              <a:t>Ganga</a:t>
            </a:r>
            <a:r>
              <a:rPr lang="en-IN" sz="2800" dirty="0" smtClean="0"/>
              <a:t> Basin</a:t>
            </a:r>
            <a:endParaRPr lang="en-IN" sz="2800" dirty="0" smtClean="0">
              <a:solidFill>
                <a:srgbClr val="FF0000"/>
              </a:solidFill>
            </a:endParaRPr>
          </a:p>
          <a:p>
            <a:r>
              <a:rPr lang="en-IN" sz="2800" dirty="0" smtClean="0"/>
              <a:t>Godavari basin</a:t>
            </a:r>
          </a:p>
          <a:p>
            <a:r>
              <a:rPr lang="en-IN" sz="2800" dirty="0" smtClean="0"/>
              <a:t>Krishna basin (Prepared by IMD in yr 2018)</a:t>
            </a:r>
          </a:p>
          <a:p>
            <a:pPr algn="just"/>
            <a:r>
              <a:rPr lang="en-IN" sz="2800" dirty="0" smtClean="0"/>
              <a:t>Narmada, </a:t>
            </a:r>
            <a:r>
              <a:rPr lang="en-IN" sz="2800" dirty="0" err="1" smtClean="0"/>
              <a:t>Tapi</a:t>
            </a:r>
            <a:r>
              <a:rPr lang="en-IN" sz="2800" dirty="0" smtClean="0"/>
              <a:t>, Sabarmati, and </a:t>
            </a:r>
            <a:r>
              <a:rPr lang="en-IN" sz="2800" dirty="0" err="1" smtClean="0"/>
              <a:t>Luni</a:t>
            </a:r>
            <a:r>
              <a:rPr lang="en-IN" sz="2800" dirty="0" smtClean="0"/>
              <a:t> River Systems and Rivers of </a:t>
            </a:r>
            <a:r>
              <a:rPr lang="en-IN" sz="2800" dirty="0" err="1" smtClean="0"/>
              <a:t>Saurashtra</a:t>
            </a:r>
            <a:r>
              <a:rPr lang="en-IN" sz="2800" dirty="0" smtClean="0"/>
              <a:t> and Kutch Regions including </a:t>
            </a:r>
            <a:r>
              <a:rPr lang="en-IN" sz="2800" dirty="0" err="1" smtClean="0"/>
              <a:t>Mahi</a:t>
            </a:r>
            <a:endParaRPr lang="en-IN" sz="2800" dirty="0" smtClean="0">
              <a:solidFill>
                <a:srgbClr val="FF0000"/>
              </a:solidFill>
            </a:endParaRPr>
          </a:p>
          <a:p>
            <a:r>
              <a:rPr lang="en-IN" sz="2800" dirty="0" smtClean="0"/>
              <a:t>Mahanadi and Adjoining River Basins </a:t>
            </a:r>
          </a:p>
          <a:p>
            <a:r>
              <a:rPr lang="en-IN" sz="2800" dirty="0" smtClean="0"/>
              <a:t> West Flowing Rivers of Western Ghats (Kerala)</a:t>
            </a:r>
          </a:p>
          <a:p>
            <a:r>
              <a:rPr lang="en-IN" sz="2800" dirty="0" smtClean="0"/>
              <a:t>Cauvery and other East flowing rivers</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84442" y="642918"/>
            <a:ext cx="8059558" cy="6215082"/>
          </a:xfrm>
          <a:prstGeom prst="rect">
            <a:avLst/>
          </a:prstGeom>
          <a:noFill/>
          <a:ln w="9525">
            <a:noFill/>
            <a:miter lim="800000"/>
            <a:headEnd/>
            <a:tailEnd/>
          </a:ln>
          <a:effectLst/>
        </p:spPr>
      </p:pic>
      <p:sp>
        <p:nvSpPr>
          <p:cNvPr id="4" name="TextBox 3"/>
          <p:cNvSpPr txBox="1"/>
          <p:nvPr/>
        </p:nvSpPr>
        <p:spPr>
          <a:xfrm>
            <a:off x="1214414" y="0"/>
            <a:ext cx="5214974" cy="523220"/>
          </a:xfrm>
          <a:prstGeom prst="rect">
            <a:avLst/>
          </a:prstGeom>
          <a:noFill/>
        </p:spPr>
        <p:txBody>
          <a:bodyPr wrap="square" rtlCol="0">
            <a:spAutoFit/>
          </a:bodyPr>
          <a:lstStyle/>
          <a:p>
            <a:r>
              <a:rPr lang="en-IN" sz="2800" b="1" dirty="0" err="1" smtClean="0">
                <a:solidFill>
                  <a:schemeClr val="accent5">
                    <a:lumMod val="75000"/>
                  </a:schemeClr>
                </a:solidFill>
                <a:effectLst>
                  <a:outerShdw blurRad="38100" dist="38100" dir="2700000" algn="tl">
                    <a:srgbClr val="000000">
                      <a:alpha val="43137"/>
                    </a:srgbClr>
                  </a:outerShdw>
                </a:effectLst>
              </a:rPr>
              <a:t>Ganga</a:t>
            </a:r>
            <a:r>
              <a:rPr lang="en-IN" sz="2800" b="1" dirty="0" smtClean="0">
                <a:solidFill>
                  <a:schemeClr val="accent5">
                    <a:lumMod val="75000"/>
                  </a:schemeClr>
                </a:solidFill>
                <a:effectLst>
                  <a:outerShdw blurRad="38100" dist="38100" dir="2700000" algn="tl">
                    <a:srgbClr val="000000">
                      <a:alpha val="43137"/>
                    </a:srgbClr>
                  </a:outerShdw>
                </a:effectLst>
              </a:rPr>
              <a:t> river basin</a:t>
            </a:r>
            <a:endParaRPr lang="en-IN" sz="2800" b="1"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57290" y="214290"/>
            <a:ext cx="7406640" cy="571504"/>
          </a:xfrm>
        </p:spPr>
        <p:txBody>
          <a:bodyPr>
            <a:normAutofit fontScale="90000"/>
          </a:bodyPr>
          <a:lstStyle/>
          <a:p>
            <a:r>
              <a:rPr lang="en-IN" dirty="0" smtClean="0"/>
              <a:t>IMD Rain gauge stations</a:t>
            </a:r>
            <a:endParaRPr lang="en-IN" dirty="0"/>
          </a:p>
        </p:txBody>
      </p:sp>
      <p:pic>
        <p:nvPicPr>
          <p:cNvPr id="2050" name="Picture 2"/>
          <p:cNvPicPr>
            <a:picLocks noChangeAspect="1" noChangeArrowheads="1"/>
          </p:cNvPicPr>
          <p:nvPr/>
        </p:nvPicPr>
        <p:blipFill>
          <a:blip r:embed="rId2"/>
          <a:srcRect/>
          <a:stretch>
            <a:fillRect/>
          </a:stretch>
        </p:blipFill>
        <p:spPr bwMode="auto">
          <a:xfrm>
            <a:off x="1066224" y="873832"/>
            <a:ext cx="7863494" cy="5984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28728" y="214290"/>
            <a:ext cx="7406640" cy="571504"/>
          </a:xfrm>
        </p:spPr>
        <p:txBody>
          <a:bodyPr>
            <a:normAutofit fontScale="90000"/>
          </a:bodyPr>
          <a:lstStyle/>
          <a:p>
            <a:r>
              <a:rPr lang="en-IN" dirty="0" smtClean="0"/>
              <a:t>SRRG Stations</a:t>
            </a:r>
            <a:endParaRPr lang="en-IN" dirty="0"/>
          </a:p>
        </p:txBody>
      </p:sp>
      <p:pic>
        <p:nvPicPr>
          <p:cNvPr id="3074" name="Picture 2"/>
          <p:cNvPicPr>
            <a:picLocks noChangeAspect="1" noChangeArrowheads="1"/>
          </p:cNvPicPr>
          <p:nvPr/>
        </p:nvPicPr>
        <p:blipFill>
          <a:blip r:embed="rId2"/>
          <a:srcRect/>
          <a:stretch>
            <a:fillRect/>
          </a:stretch>
        </p:blipFill>
        <p:spPr bwMode="auto">
          <a:xfrm>
            <a:off x="1071538" y="826448"/>
            <a:ext cx="7858180" cy="6031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28" y="0"/>
            <a:ext cx="7406640" cy="640210"/>
          </a:xfrm>
        </p:spPr>
        <p:txBody>
          <a:bodyPr>
            <a:normAutofit fontScale="90000"/>
          </a:bodyPr>
          <a:lstStyle/>
          <a:p>
            <a:r>
              <a:rPr lang="en-IN" dirty="0" smtClean="0"/>
              <a:t>Spatial pattern of annual rainfall</a:t>
            </a:r>
            <a:endParaRPr lang="en-IN" dirty="0"/>
          </a:p>
        </p:txBody>
      </p:sp>
      <p:pic>
        <p:nvPicPr>
          <p:cNvPr id="4098" name="Picture 2"/>
          <p:cNvPicPr>
            <a:picLocks noChangeAspect="1" noChangeArrowheads="1"/>
          </p:cNvPicPr>
          <p:nvPr/>
        </p:nvPicPr>
        <p:blipFill>
          <a:blip r:embed="rId2"/>
          <a:srcRect/>
          <a:stretch>
            <a:fillRect/>
          </a:stretch>
        </p:blipFill>
        <p:spPr bwMode="auto">
          <a:xfrm>
            <a:off x="1071538" y="680952"/>
            <a:ext cx="7858180" cy="6045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00100" y="285728"/>
            <a:ext cx="7835268" cy="640210"/>
          </a:xfrm>
        </p:spPr>
        <p:txBody>
          <a:bodyPr>
            <a:normAutofit fontScale="90000"/>
          </a:bodyPr>
          <a:lstStyle/>
          <a:p>
            <a:r>
              <a:rPr lang="en-IN" dirty="0" smtClean="0"/>
              <a:t>Spatial Pattern of </a:t>
            </a:r>
            <a:r>
              <a:rPr lang="en-IN" dirty="0" smtClean="0">
                <a:latin typeface="Arial" pitchFamily="34" charset="0"/>
                <a:cs typeface="Arial" pitchFamily="34" charset="0"/>
              </a:rPr>
              <a:t>1</a:t>
            </a:r>
            <a:r>
              <a:rPr lang="en-IN" dirty="0" smtClean="0"/>
              <a:t>D Extreme Rainfall</a:t>
            </a:r>
            <a:endParaRPr lang="en-IN" dirty="0"/>
          </a:p>
        </p:txBody>
      </p:sp>
      <p:pic>
        <p:nvPicPr>
          <p:cNvPr id="2" name="Picture 2"/>
          <p:cNvPicPr>
            <a:picLocks noChangeAspect="1" noChangeArrowheads="1"/>
          </p:cNvPicPr>
          <p:nvPr/>
        </p:nvPicPr>
        <p:blipFill>
          <a:blip r:embed="rId2"/>
          <a:srcRect/>
          <a:stretch>
            <a:fillRect/>
          </a:stretch>
        </p:blipFill>
        <p:spPr bwMode="auto">
          <a:xfrm>
            <a:off x="1357290" y="970099"/>
            <a:ext cx="7358113" cy="56281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1538" y="214290"/>
            <a:ext cx="7767662" cy="571504"/>
          </a:xfrm>
        </p:spPr>
        <p:txBody>
          <a:bodyPr>
            <a:noAutofit/>
          </a:bodyPr>
          <a:lstStyle/>
          <a:p>
            <a:r>
              <a:rPr lang="en-IN" sz="3600" dirty="0" smtClean="0"/>
              <a:t>Spatial Pattern of </a:t>
            </a:r>
            <a:r>
              <a:rPr lang="en-IN" sz="3600" dirty="0" smtClean="0">
                <a:latin typeface="Arial" pitchFamily="34" charset="0"/>
                <a:cs typeface="Arial" pitchFamily="34" charset="0"/>
              </a:rPr>
              <a:t>2</a:t>
            </a:r>
            <a:r>
              <a:rPr lang="en-IN" sz="3600" dirty="0" smtClean="0"/>
              <a:t>D Extreme Rainfall</a:t>
            </a:r>
            <a:endParaRPr lang="en-IN" sz="3600" dirty="0"/>
          </a:p>
        </p:txBody>
      </p:sp>
      <p:pic>
        <p:nvPicPr>
          <p:cNvPr id="2" name="Picture 2"/>
          <p:cNvPicPr>
            <a:picLocks noChangeAspect="1" noChangeArrowheads="1"/>
          </p:cNvPicPr>
          <p:nvPr/>
        </p:nvPicPr>
        <p:blipFill>
          <a:blip r:embed="rId2"/>
          <a:srcRect/>
          <a:stretch>
            <a:fillRect/>
          </a:stretch>
        </p:blipFill>
        <p:spPr bwMode="auto">
          <a:xfrm>
            <a:off x="1142976" y="851941"/>
            <a:ext cx="7643866" cy="5744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138</TotalTime>
  <Words>269</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Verdana</vt:lpstr>
      <vt:lpstr>Wingdings 2</vt:lpstr>
      <vt:lpstr>Solstice</vt:lpstr>
      <vt:lpstr>PowerPoint Presentation</vt:lpstr>
      <vt:lpstr>PMP Atlases</vt:lpstr>
      <vt:lpstr>Basins which has been covered</vt:lpstr>
      <vt:lpstr>PowerPoint Presentation</vt:lpstr>
      <vt:lpstr>IMD Rain gauge stations</vt:lpstr>
      <vt:lpstr>SRRG Stations</vt:lpstr>
      <vt:lpstr>Spatial pattern of annual rainfall</vt:lpstr>
      <vt:lpstr>Spatial Pattern of 1D Extreme Rainfall</vt:lpstr>
      <vt:lpstr>Spatial Pattern of 2D Extreme Rainfall</vt:lpstr>
      <vt:lpstr>Spatial Pattern of 3D Extreme Rainfall</vt:lpstr>
      <vt:lpstr>Location of 1Day Storms Centre</vt:lpstr>
      <vt:lpstr>Location of 2Day Storms Centre</vt:lpstr>
      <vt:lpstr>Location of 3Day Storms Centre</vt:lpstr>
      <vt:lpstr>Max persisting dew point temp</vt:lpstr>
      <vt:lpstr>PowerPoint Presentation</vt:lpstr>
      <vt:lpstr>Grid Point Location in PMP Atlas</vt:lpstr>
      <vt:lpstr>Adwa Dam Grid – GNG 409-2</vt:lpstr>
      <vt:lpstr>Reading the SPS value for GNG409-2 Grid Point</vt:lpstr>
      <vt:lpstr>Time Distribution Coefficient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N RAI</dc:creator>
  <cp:lastModifiedBy>HP</cp:lastModifiedBy>
  <cp:revision>11</cp:revision>
  <cp:lastPrinted>2023-09-01T12:42:30Z</cp:lastPrinted>
  <dcterms:created xsi:type="dcterms:W3CDTF">2018-07-16T11:10:21Z</dcterms:created>
  <dcterms:modified xsi:type="dcterms:W3CDTF">2023-09-01T12:43:34Z</dcterms:modified>
</cp:coreProperties>
</file>