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59"/>
  </p:notesMasterIdLst>
  <p:sldIdLst>
    <p:sldId id="298" r:id="rId5"/>
    <p:sldId id="355" r:id="rId6"/>
    <p:sldId id="356" r:id="rId7"/>
    <p:sldId id="357" r:id="rId8"/>
    <p:sldId id="358" r:id="rId9"/>
    <p:sldId id="359" r:id="rId10"/>
    <p:sldId id="360" r:id="rId11"/>
    <p:sldId id="361" r:id="rId12"/>
    <p:sldId id="362" r:id="rId13"/>
    <p:sldId id="363" r:id="rId14"/>
    <p:sldId id="364" r:id="rId15"/>
    <p:sldId id="390" r:id="rId16"/>
    <p:sldId id="366" r:id="rId17"/>
    <p:sldId id="309" r:id="rId18"/>
    <p:sldId id="310" r:id="rId19"/>
    <p:sldId id="311" r:id="rId20"/>
    <p:sldId id="313" r:id="rId21"/>
    <p:sldId id="314" r:id="rId22"/>
    <p:sldId id="315" r:id="rId23"/>
    <p:sldId id="316" r:id="rId24"/>
    <p:sldId id="317" r:id="rId25"/>
    <p:sldId id="319" r:id="rId26"/>
    <p:sldId id="320" r:id="rId27"/>
    <p:sldId id="322" r:id="rId28"/>
    <p:sldId id="325" r:id="rId29"/>
    <p:sldId id="367" r:id="rId30"/>
    <p:sldId id="368" r:id="rId31"/>
    <p:sldId id="328" r:id="rId32"/>
    <p:sldId id="370" r:id="rId33"/>
    <p:sldId id="371" r:id="rId34"/>
    <p:sldId id="372" r:id="rId35"/>
    <p:sldId id="373" r:id="rId36"/>
    <p:sldId id="374" r:id="rId37"/>
    <p:sldId id="375" r:id="rId38"/>
    <p:sldId id="376" r:id="rId39"/>
    <p:sldId id="331" r:id="rId40"/>
    <p:sldId id="332" r:id="rId41"/>
    <p:sldId id="333" r:id="rId42"/>
    <p:sldId id="334" r:id="rId43"/>
    <p:sldId id="335" r:id="rId44"/>
    <p:sldId id="336" r:id="rId45"/>
    <p:sldId id="337" r:id="rId46"/>
    <p:sldId id="338" r:id="rId47"/>
    <p:sldId id="339" r:id="rId48"/>
    <p:sldId id="340" r:id="rId49"/>
    <p:sldId id="347" r:id="rId50"/>
    <p:sldId id="348" r:id="rId51"/>
    <p:sldId id="349" r:id="rId52"/>
    <p:sldId id="350" r:id="rId53"/>
    <p:sldId id="351" r:id="rId54"/>
    <p:sldId id="352" r:id="rId55"/>
    <p:sldId id="341" r:id="rId56"/>
    <p:sldId id="388" r:id="rId57"/>
    <p:sldId id="389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19" autoAdjust="0"/>
  </p:normalViewPr>
  <p:slideViewPr>
    <p:cSldViewPr snapToGrid="0">
      <p:cViewPr varScale="1">
        <p:scale>
          <a:sx n="62" d="100"/>
          <a:sy n="62" d="100"/>
        </p:scale>
        <p:origin x="8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1B096-8CD0-4AE3-84BB-A81D132AA4CE}" type="datetimeFigureOut">
              <a:rPr lang="en-IN" smtClean="0"/>
              <a:t>06-07-2024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6546E9-EF63-4CC1-B8FF-E648DF83AB1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89776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23CF5-1AE9-4B51-92CB-2FA18F341B91}" type="slidenum">
              <a:rPr lang="en-IN" smtClean="0"/>
              <a:pPr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33589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7/6/2024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437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7/6/2024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465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7/6/2024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783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7/6/2024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359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7/6/2024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925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7/6/2024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543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7/6/2024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93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7/6/2024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184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7/6/2024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613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7/6/2024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603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piece of paper with a pencil laying on top">
            <a:extLst>
              <a:ext uri="{FF2B5EF4-FFF2-40B4-BE49-F238E27FC236}">
                <a16:creationId xmlns:a16="http://schemas.microsoft.com/office/drawing/2014/main" id="{65810330-F0B5-43C9-BC34-094FFB5C05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975"/>
            <a:ext cx="12191980" cy="685800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C5373426-E26E-431D-959C-5DB96C0B6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2607" y="1238442"/>
            <a:ext cx="3635926" cy="435575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3416" y="1475234"/>
            <a:ext cx="3214307" cy="2901694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Single Catchment Delineation using ArcGIS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5E1F2F-E259-4EA8-9FFD-3A10AF541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23416" y="4558549"/>
            <a:ext cx="3297113" cy="985615"/>
          </a:xfrm>
        </p:spPr>
        <p:txBody>
          <a:bodyPr anchor="t"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IN" sz="17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Vijay Singh Meena, </a:t>
            </a:r>
          </a:p>
          <a:p>
            <a:pPr marL="0" indent="0" algn="ctr">
              <a:buNone/>
            </a:pPr>
            <a:r>
              <a:rPr lang="en-IN" sz="17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Deputy Director</a:t>
            </a:r>
          </a:p>
          <a:p>
            <a:pPr marL="0" indent="0" algn="ctr">
              <a:buNone/>
            </a:pPr>
            <a:r>
              <a:rPr lang="en-IN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Central Water Commission</a:t>
            </a:r>
          </a:p>
          <a:p>
            <a:pPr>
              <a:lnSpc>
                <a:spcPct val="100000"/>
              </a:lnSpc>
            </a:pPr>
            <a:endParaRPr lang="en-US" sz="1600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6D07482-83A3-4451-943C-B4696108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76090" y="4508519"/>
            <a:ext cx="31089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EDC90921-9082-491B-940E-827D679F3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C627F5-7959-F337-45A0-BC5FB646C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281" y="105104"/>
            <a:ext cx="1607438" cy="161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39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1397" y="317032"/>
            <a:ext cx="9626885" cy="939784"/>
          </a:xfrm>
        </p:spPr>
        <p:txBody>
          <a:bodyPr>
            <a:normAutofit fontScale="90000"/>
          </a:bodyPr>
          <a:lstStyle/>
          <a:p>
            <a:r>
              <a:rPr lang="en-IN" sz="4400" b="1" dirty="0">
                <a:solidFill>
                  <a:srgbClr val="002060"/>
                </a:solidFill>
              </a:rPr>
              <a:t>Add OUTPUT COORDINATE SYSTEM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05438" y="1962365"/>
            <a:ext cx="8472518" cy="4356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9479551"/>
              </p:ext>
            </p:extLst>
          </p:nvPr>
        </p:nvGraphicFramePr>
        <p:xfrm>
          <a:off x="811658" y="3459002"/>
          <a:ext cx="2614846" cy="28596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74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74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8515"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Longitude/ Easting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UTM Zones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8515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60 - 66 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41 N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515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66 - 72 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42 N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515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72 - 78 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43 N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515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78 - 84 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44 N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8515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84 - 90 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45 N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8515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90 - 96 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46 N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6BF643D-E469-A331-507B-46678789EE94}"/>
              </a:ext>
            </a:extLst>
          </p:cNvPr>
          <p:cNvSpPr txBox="1"/>
          <p:nvPr/>
        </p:nvSpPr>
        <p:spPr>
          <a:xfrm>
            <a:off x="883578" y="2198670"/>
            <a:ext cx="20445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Select UTM zone Using the Table below</a:t>
            </a:r>
            <a:endParaRPr lang="en-IN" sz="24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825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4400" b="1" dirty="0">
                <a:solidFill>
                  <a:srgbClr val="002060"/>
                </a:solidFill>
              </a:rPr>
              <a:t>Check Coordinate System(Right Click-&gt;Data Frame Properties)</a:t>
            </a:r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86373" y="1972638"/>
            <a:ext cx="7952197" cy="4407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32226" y="2708920"/>
            <a:ext cx="2276142" cy="33108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2F9093-9FFD-8DBD-FBE6-E951720DA531}"/>
              </a:ext>
            </a:extLst>
          </p:cNvPr>
          <p:cNvSpPr txBox="1"/>
          <p:nvPr/>
        </p:nvSpPr>
        <p:spPr>
          <a:xfrm>
            <a:off x="955496" y="2708920"/>
            <a:ext cx="256853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Check whether SRTM projected or not.  </a:t>
            </a:r>
          </a:p>
          <a:p>
            <a:endParaRPr lang="en-US" sz="24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Rt. Click    Data Frame Property  Coordinate System</a:t>
            </a:r>
            <a:endParaRPr lang="en-IN" sz="24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9544EEE-635C-E5A4-50B8-17E99B4F098D}"/>
              </a:ext>
            </a:extLst>
          </p:cNvPr>
          <p:cNvCxnSpPr>
            <a:cxnSpLocks/>
          </p:cNvCxnSpPr>
          <p:nvPr/>
        </p:nvCxnSpPr>
        <p:spPr>
          <a:xfrm>
            <a:off x="2085654" y="4402481"/>
            <a:ext cx="2465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815C9DD-1E4D-952D-29C7-85DF2475EE88}"/>
              </a:ext>
            </a:extLst>
          </p:cNvPr>
          <p:cNvCxnSpPr>
            <a:cxnSpLocks/>
          </p:cNvCxnSpPr>
          <p:nvPr/>
        </p:nvCxnSpPr>
        <p:spPr>
          <a:xfrm>
            <a:off x="3061699" y="4782625"/>
            <a:ext cx="2465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565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84F7CF9-90C2-D989-711D-192FE0618D2A}"/>
              </a:ext>
            </a:extLst>
          </p:cNvPr>
          <p:cNvSpPr txBox="1"/>
          <p:nvPr/>
        </p:nvSpPr>
        <p:spPr>
          <a:xfrm>
            <a:off x="482885" y="1767155"/>
            <a:ext cx="1143513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IN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Check whether coordinate system assigned successfully, if not reassign the same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IN" sz="40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IN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Save the work with relevant project name</a:t>
            </a:r>
            <a:br>
              <a:rPr lang="en-IN" sz="1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IN" sz="1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714927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175" y="113015"/>
            <a:ext cx="11301573" cy="1737360"/>
          </a:xfrm>
        </p:spPr>
        <p:txBody>
          <a:bodyPr>
            <a:normAutofit fontScale="90000"/>
          </a:bodyPr>
          <a:lstStyle/>
          <a:p>
            <a:r>
              <a:rPr lang="en-IN" sz="4400" b="1" dirty="0">
                <a:solidFill>
                  <a:srgbClr val="002060"/>
                </a:solidFill>
              </a:rPr>
              <a:t>Perform the PREPROCESSING STEPS ( Fill Sinks to </a:t>
            </a:r>
            <a:r>
              <a:rPr lang="en-IN" sz="4400" b="1" dirty="0" err="1">
                <a:solidFill>
                  <a:srgbClr val="002060"/>
                </a:solidFill>
              </a:rPr>
              <a:t>Adjoint</a:t>
            </a:r>
            <a:r>
              <a:rPr lang="en-IN" sz="4400" b="1" dirty="0">
                <a:solidFill>
                  <a:srgbClr val="002060"/>
                </a:solidFill>
              </a:rPr>
              <a:t> Catchment Processing)-Fill sink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452285-1567-7D22-E803-84E557FD3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41" y="4569448"/>
            <a:ext cx="2779395" cy="11840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5A8F99-97BB-587F-A9EC-AFC1A9C98D6D}"/>
              </a:ext>
            </a:extLst>
          </p:cNvPr>
          <p:cNvSpPr txBox="1"/>
          <p:nvPr/>
        </p:nvSpPr>
        <p:spPr>
          <a:xfrm>
            <a:off x="241206" y="2630457"/>
            <a:ext cx="27793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sink is a cell with an undefined drainage direction; no cells surrounding it are lower.</a:t>
            </a:r>
            <a:endParaRPr lang="en-IN" sz="24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6CBC44B-D7B7-F764-0FC0-2E113E59BBFE}"/>
              </a:ext>
            </a:extLst>
          </p:cNvPr>
          <p:cNvGrpSpPr/>
          <p:nvPr/>
        </p:nvGrpSpPr>
        <p:grpSpPr>
          <a:xfrm>
            <a:off x="3337200" y="1921269"/>
            <a:ext cx="8724659" cy="4473060"/>
            <a:chOff x="3337200" y="1921269"/>
            <a:chExt cx="8724659" cy="4473060"/>
          </a:xfrm>
        </p:grpSpPr>
        <p:pic>
          <p:nvPicPr>
            <p:cNvPr id="5" name="Picture 4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37200" y="1921269"/>
              <a:ext cx="8724659" cy="4473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7DE756B-1A8F-606A-CCF4-6C84FA38F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92114" y="3783442"/>
              <a:ext cx="1584002" cy="2134471"/>
            </a:xfrm>
            <a:prstGeom prst="rect">
              <a:avLst/>
            </a:prstGeom>
            <a:ln>
              <a:solidFill>
                <a:srgbClr val="FDFDFD"/>
              </a:solidFill>
            </a:ln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99167E7-9680-869E-2B8A-5383AAC3DDA9}"/>
                </a:ext>
              </a:extLst>
            </p:cNvPr>
            <p:cNvSpPr/>
            <p:nvPr/>
          </p:nvSpPr>
          <p:spPr>
            <a:xfrm>
              <a:off x="4448710" y="4479533"/>
              <a:ext cx="667820" cy="17466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1209382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13795" y="1962364"/>
            <a:ext cx="8178205" cy="4322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489753" y="418813"/>
            <a:ext cx="77563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b="1" spc="-5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Fill Sink completed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D3630E-4FEC-D719-D143-87BD856CCD6C}"/>
              </a:ext>
            </a:extLst>
          </p:cNvPr>
          <p:cNvSpPr txBox="1"/>
          <p:nvPr/>
        </p:nvSpPr>
        <p:spPr>
          <a:xfrm>
            <a:off x="945222" y="3246634"/>
            <a:ext cx="27226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After Completion of Fill sink step, DEM color changes as shown</a:t>
            </a:r>
            <a:endParaRPr lang="en-IN" sz="24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595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5505" y="1972637"/>
            <a:ext cx="8330873" cy="4364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756881" y="520592"/>
            <a:ext cx="90515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b="1" spc="-5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Flow Direction computations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FA0845-5CB8-273D-12F6-618849B3D7DA}"/>
              </a:ext>
            </a:extLst>
          </p:cNvPr>
          <p:cNvSpPr txBox="1"/>
          <p:nvPr/>
        </p:nvSpPr>
        <p:spPr>
          <a:xfrm>
            <a:off x="379901" y="2139848"/>
            <a:ext cx="314560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D8 flow method models flow direction from each cell to its steepest downslope neighbor.</a:t>
            </a:r>
            <a:endParaRPr lang="en-IN" sz="24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1CB654-06BB-80A5-EAA3-1B68478E0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80" y="4078840"/>
            <a:ext cx="3244586" cy="225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04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3315" y="1910992"/>
            <a:ext cx="8085256" cy="4465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212350" y="214291"/>
            <a:ext cx="104693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b="1" spc="-5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Flow Accumulation computations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C9C8B1-3B49-C2CB-2F1F-8266497D8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41" y="4376911"/>
            <a:ext cx="3543482" cy="18288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1D6F64-CAA3-23E8-9349-C5975A38D3FB}"/>
              </a:ext>
            </a:extLst>
          </p:cNvPr>
          <p:cNvSpPr txBox="1"/>
          <p:nvPr/>
        </p:nvSpPr>
        <p:spPr>
          <a:xfrm>
            <a:off x="349321" y="2141539"/>
            <a:ext cx="309252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i="0" dirty="0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result of Flow Accumulation is a raster of accumulated flow to each cell, as determined by accumulating the weight for all cells that flow into each downslope cell.</a:t>
            </a:r>
          </a:p>
        </p:txBody>
      </p:sp>
    </p:spTree>
    <p:extLst>
      <p:ext uri="{BB962C8B-B14F-4D97-AF65-F5344CB8AC3E}">
        <p14:creationId xmlns:p14="http://schemas.microsoft.com/office/powerpoint/2010/main" val="3676463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6864" y="1962363"/>
            <a:ext cx="8474712" cy="4387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88369" y="285729"/>
            <a:ext cx="109317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b="1" spc="-5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Flow</a:t>
            </a:r>
            <a:r>
              <a:rPr lang="en-IN" sz="3200" dirty="0"/>
              <a:t> </a:t>
            </a:r>
            <a:r>
              <a:rPr lang="en-IN" sz="4400" b="1" spc="-5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Accumulation</a:t>
            </a:r>
            <a:r>
              <a:rPr lang="en-IN" sz="3200" dirty="0"/>
              <a:t> </a:t>
            </a:r>
            <a:r>
              <a:rPr lang="en-IN" sz="4400" b="1" spc="-5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computations</a:t>
            </a:r>
            <a:r>
              <a:rPr lang="en-IN" sz="3200" dirty="0"/>
              <a:t> </a:t>
            </a:r>
            <a:endParaRPr lang="en-IN" sz="4400" b="1" spc="-5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528453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2618" y="1941815"/>
            <a:ext cx="8937049" cy="4366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947265" y="268337"/>
            <a:ext cx="5357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b="1" spc="-5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Stream definition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9D0BA0-C171-3EB7-3FB1-FD092312195A}"/>
              </a:ext>
            </a:extLst>
          </p:cNvPr>
          <p:cNvSpPr txBox="1"/>
          <p:nvPr/>
        </p:nvSpPr>
        <p:spPr>
          <a:xfrm>
            <a:off x="380144" y="2321004"/>
            <a:ext cx="21370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this step we provide condition (Area or No. of cells contributing) to define a stream.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953695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9466" y="1952089"/>
            <a:ext cx="8413067" cy="4253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238347" y="285729"/>
            <a:ext cx="8413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b="1" spc="-5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Stream</a:t>
            </a:r>
            <a:r>
              <a:rPr lang="en-IN" sz="3200" dirty="0"/>
              <a:t> </a:t>
            </a:r>
            <a:r>
              <a:rPr lang="en-IN" sz="4400" b="1" spc="-5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definition</a:t>
            </a:r>
            <a:r>
              <a:rPr lang="en-IN" sz="3200" dirty="0"/>
              <a:t> </a:t>
            </a:r>
            <a:r>
              <a:rPr lang="en-IN" sz="4400" b="1" spc="-5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completed</a:t>
            </a:r>
          </a:p>
        </p:txBody>
      </p:sp>
    </p:spTree>
    <p:extLst>
      <p:ext uri="{BB962C8B-B14F-4D97-AF65-F5344CB8AC3E}">
        <p14:creationId xmlns:p14="http://schemas.microsoft.com/office/powerpoint/2010/main" val="1681229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8778" y="449839"/>
            <a:ext cx="11034444" cy="1426898"/>
          </a:xfrm>
        </p:spPr>
        <p:txBody>
          <a:bodyPr>
            <a:noAutofit/>
          </a:bodyPr>
          <a:lstStyle/>
          <a:p>
            <a:pPr algn="ctr"/>
            <a:br>
              <a:rPr lang="en-IN" sz="4000" b="1" dirty="0">
                <a:solidFill>
                  <a:srgbClr val="002060"/>
                </a:solidFill>
              </a:rPr>
            </a:br>
            <a:r>
              <a:rPr lang="en-IN" sz="4400" b="1" dirty="0">
                <a:solidFill>
                  <a:srgbClr val="002060"/>
                </a:solidFill>
              </a:rPr>
              <a:t>Catchment Parameter Estimation using Arc GIS</a:t>
            </a:r>
            <a:endParaRPr lang="en-IN" sz="4000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98303" y="3642436"/>
            <a:ext cx="31953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calculate: </a:t>
            </a:r>
          </a:p>
          <a:p>
            <a:endParaRPr lang="en-IN" sz="2800" b="1" dirty="0"/>
          </a:p>
          <a:p>
            <a:r>
              <a:rPr lang="en-IN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Catchment Area </a:t>
            </a:r>
          </a:p>
          <a:p>
            <a:r>
              <a:rPr lang="en-IN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Longest flow Path</a:t>
            </a:r>
          </a:p>
          <a:p>
            <a:r>
              <a:rPr lang="en-IN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Centroidal Length</a:t>
            </a:r>
          </a:p>
          <a:p>
            <a:r>
              <a:rPr lang="en-IN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Slope</a:t>
            </a:r>
          </a:p>
        </p:txBody>
      </p:sp>
    </p:spTree>
    <p:extLst>
      <p:ext uri="{BB962C8B-B14F-4D97-AF65-F5344CB8AC3E}">
        <p14:creationId xmlns:p14="http://schemas.microsoft.com/office/powerpoint/2010/main" val="24432934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68649" y="1952089"/>
            <a:ext cx="8567179" cy="4345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238348" y="285729"/>
            <a:ext cx="82153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b="1" spc="-5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Stream</a:t>
            </a:r>
            <a:r>
              <a:rPr lang="en-IN" sz="3200" dirty="0"/>
              <a:t> </a:t>
            </a:r>
            <a:r>
              <a:rPr lang="en-IN" sz="4400" b="1" spc="-5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segmentaion</a:t>
            </a:r>
            <a:endParaRPr lang="en-IN" sz="4400" b="1" spc="-5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B3CA9C-50E6-9DB7-6B76-8AB00F9C6F2D}"/>
              </a:ext>
            </a:extLst>
          </p:cNvPr>
          <p:cNvSpPr txBox="1"/>
          <p:nvPr/>
        </p:nvSpPr>
        <p:spPr>
          <a:xfrm>
            <a:off x="585627" y="3155577"/>
            <a:ext cx="25582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0" dirty="0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Assigns unique values to sections of a raster linear network between intersections.</a:t>
            </a:r>
            <a:endParaRPr lang="en-IN" sz="24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277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38348" y="285729"/>
            <a:ext cx="82153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b="1" spc="-5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Catchment</a:t>
            </a:r>
            <a:r>
              <a:rPr lang="en-IN" sz="3200" dirty="0"/>
              <a:t> </a:t>
            </a:r>
            <a:r>
              <a:rPr lang="en-IN" sz="4400" b="1" spc="-5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Grid</a:t>
            </a:r>
            <a:r>
              <a:rPr lang="en-IN" sz="3200" dirty="0"/>
              <a:t> </a:t>
            </a:r>
            <a:r>
              <a:rPr lang="en-IN" sz="4400" b="1" spc="-5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Delineation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DDC458-882C-5991-16F6-5F1A815A664F}"/>
              </a:ext>
            </a:extLst>
          </p:cNvPr>
          <p:cNvSpPr txBox="1"/>
          <p:nvPr/>
        </p:nvSpPr>
        <p:spPr>
          <a:xfrm>
            <a:off x="1108190" y="3215810"/>
            <a:ext cx="22603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this step area contributing each Stream Segment is estimated</a:t>
            </a:r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1986" y="2013735"/>
            <a:ext cx="7931649" cy="4304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581505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2569" y="2003461"/>
            <a:ext cx="8510430" cy="4202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934948" y="285729"/>
            <a:ext cx="10705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b="1" spc="-5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Catchment</a:t>
            </a:r>
            <a:r>
              <a:rPr lang="en-IN" sz="3200" dirty="0"/>
              <a:t> </a:t>
            </a:r>
            <a:r>
              <a:rPr lang="en-IN" sz="4400" b="1" spc="-5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Grid</a:t>
            </a:r>
            <a:r>
              <a:rPr lang="en-IN" sz="3200" dirty="0"/>
              <a:t> </a:t>
            </a:r>
            <a:r>
              <a:rPr lang="en-IN" sz="4400" b="1" spc="-5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Delineation</a:t>
            </a:r>
            <a:r>
              <a:rPr lang="en-IN" sz="3200" dirty="0"/>
              <a:t> </a:t>
            </a:r>
            <a:r>
              <a:rPr lang="en-IN" sz="4400" b="1" spc="-5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contd....</a:t>
            </a:r>
          </a:p>
        </p:txBody>
      </p:sp>
    </p:spTree>
    <p:extLst>
      <p:ext uri="{BB962C8B-B14F-4D97-AF65-F5344CB8AC3E}">
        <p14:creationId xmlns:p14="http://schemas.microsoft.com/office/powerpoint/2010/main" val="11708486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2974" y="1962363"/>
            <a:ext cx="8074500" cy="4376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951153" y="518846"/>
            <a:ext cx="89291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b="1" spc="-5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Catchment</a:t>
            </a:r>
            <a:r>
              <a:rPr lang="en-IN" sz="3200" dirty="0"/>
              <a:t> </a:t>
            </a:r>
            <a:r>
              <a:rPr lang="en-IN" sz="4400" b="1" spc="-5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Polygon</a:t>
            </a:r>
            <a:r>
              <a:rPr lang="en-IN" sz="3200" dirty="0"/>
              <a:t> </a:t>
            </a:r>
            <a:r>
              <a:rPr lang="en-IN" sz="4400" b="1" spc="-5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processing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11925A-4871-156F-46A9-C2EF3F2DCE37}"/>
              </a:ext>
            </a:extLst>
          </p:cNvPr>
          <p:cNvSpPr txBox="1"/>
          <p:nvPr/>
        </p:nvSpPr>
        <p:spPr>
          <a:xfrm>
            <a:off x="1037690" y="2599362"/>
            <a:ext cx="21062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Catchment Grids generated above are converted from Raster to Vector</a:t>
            </a:r>
          </a:p>
        </p:txBody>
      </p:sp>
    </p:spTree>
    <p:extLst>
      <p:ext uri="{BB962C8B-B14F-4D97-AF65-F5344CB8AC3E}">
        <p14:creationId xmlns:p14="http://schemas.microsoft.com/office/powerpoint/2010/main" val="37523901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09688" y="1972638"/>
            <a:ext cx="7869979" cy="4293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2452207" y="592029"/>
            <a:ext cx="7686675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b="1" dirty="0">
                <a:solidFill>
                  <a:srgbClr val="002060"/>
                </a:solidFill>
              </a:rPr>
              <a:t>Drainage</a:t>
            </a:r>
            <a:r>
              <a:rPr lang="en-IN" sz="3200" dirty="0"/>
              <a:t> </a:t>
            </a:r>
            <a:r>
              <a:rPr lang="en-IN" sz="4400" b="1" dirty="0">
                <a:solidFill>
                  <a:srgbClr val="002060"/>
                </a:solidFill>
              </a:rPr>
              <a:t>line</a:t>
            </a:r>
            <a:r>
              <a:rPr lang="en-IN" sz="3200" dirty="0"/>
              <a:t> </a:t>
            </a:r>
            <a:r>
              <a:rPr lang="en-IN" sz="4400" b="1" dirty="0">
                <a:solidFill>
                  <a:srgbClr val="002060"/>
                </a:solidFill>
              </a:rPr>
              <a:t>processing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ED51F4-7F72-E68A-E47B-4F396A47448C}"/>
              </a:ext>
            </a:extLst>
          </p:cNvPr>
          <p:cNvSpPr txBox="1"/>
          <p:nvPr/>
        </p:nvSpPr>
        <p:spPr>
          <a:xfrm>
            <a:off x="1510301" y="3267182"/>
            <a:ext cx="18904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Stream Links generated are converted to Vector</a:t>
            </a:r>
          </a:p>
        </p:txBody>
      </p:sp>
    </p:spTree>
    <p:extLst>
      <p:ext uri="{BB962C8B-B14F-4D97-AF65-F5344CB8AC3E}">
        <p14:creationId xmlns:p14="http://schemas.microsoft.com/office/powerpoint/2010/main" val="13112581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87619" y="1930264"/>
            <a:ext cx="8106285" cy="4415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1839075" y="512075"/>
            <a:ext cx="9008804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b="1" dirty="0" err="1">
                <a:solidFill>
                  <a:srgbClr val="002060"/>
                </a:solidFill>
              </a:rPr>
              <a:t>Adjoint</a:t>
            </a:r>
            <a:r>
              <a:rPr lang="en-IN" sz="3200" dirty="0"/>
              <a:t> </a:t>
            </a:r>
            <a:r>
              <a:rPr lang="en-IN" sz="4400" b="1" dirty="0">
                <a:solidFill>
                  <a:srgbClr val="002060"/>
                </a:solidFill>
              </a:rPr>
              <a:t>catchment</a:t>
            </a:r>
            <a:r>
              <a:rPr lang="en-IN" sz="3200" dirty="0"/>
              <a:t> </a:t>
            </a:r>
            <a:r>
              <a:rPr lang="en-IN" sz="4400" b="1" dirty="0">
                <a:solidFill>
                  <a:srgbClr val="002060"/>
                </a:solidFill>
              </a:rPr>
              <a:t>processing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DC42C2-0B12-DC47-FBAF-FFA9B3F54929}"/>
              </a:ext>
            </a:extLst>
          </p:cNvPr>
          <p:cNvSpPr txBox="1"/>
          <p:nvPr/>
        </p:nvSpPr>
        <p:spPr>
          <a:xfrm>
            <a:off x="1294543" y="2937765"/>
            <a:ext cx="18801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Adjoint small catchments club together</a:t>
            </a:r>
          </a:p>
        </p:txBody>
      </p:sp>
    </p:spTree>
    <p:extLst>
      <p:ext uri="{BB962C8B-B14F-4D97-AF65-F5344CB8AC3E}">
        <p14:creationId xmlns:p14="http://schemas.microsoft.com/office/powerpoint/2010/main" val="14964826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4281" y="188640"/>
            <a:ext cx="7772400" cy="1143000"/>
          </a:xfrm>
        </p:spPr>
        <p:txBody>
          <a:bodyPr/>
          <a:lstStyle/>
          <a:p>
            <a:r>
              <a:rPr lang="en-IN" sz="4400" b="1" dirty="0">
                <a:solidFill>
                  <a:srgbClr val="002060"/>
                </a:solidFill>
              </a:rPr>
              <a:t>To</a:t>
            </a:r>
            <a:r>
              <a:rPr lang="en-IN" dirty="0"/>
              <a:t> </a:t>
            </a:r>
            <a:r>
              <a:rPr lang="en-IN" sz="4400" b="1" dirty="0">
                <a:solidFill>
                  <a:srgbClr val="002060"/>
                </a:solidFill>
              </a:rPr>
              <a:t>Start</a:t>
            </a:r>
            <a:r>
              <a:rPr lang="en-IN" dirty="0"/>
              <a:t> </a:t>
            </a:r>
            <a:r>
              <a:rPr lang="en-IN" sz="4400" b="1" dirty="0">
                <a:solidFill>
                  <a:srgbClr val="002060"/>
                </a:solidFill>
              </a:rPr>
              <a:t>New</a:t>
            </a:r>
            <a:r>
              <a:rPr lang="en-IN" dirty="0"/>
              <a:t> </a:t>
            </a:r>
            <a:r>
              <a:rPr lang="en-IN" sz="4400" b="1" dirty="0">
                <a:solidFill>
                  <a:srgbClr val="002060"/>
                </a:solidFill>
              </a:rPr>
              <a:t>Project</a:t>
            </a:r>
            <a:r>
              <a:rPr lang="en-IN" dirty="0"/>
              <a:t> 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227386" y="2013735"/>
            <a:ext cx="7766489" cy="4366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215D34-3721-947A-D0A9-931FED4F7B78}"/>
              </a:ext>
            </a:extLst>
          </p:cNvPr>
          <p:cNvSpPr txBox="1"/>
          <p:nvPr/>
        </p:nvSpPr>
        <p:spPr>
          <a:xfrm>
            <a:off x="1171254" y="2897312"/>
            <a:ext cx="25582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Preprocessing steps completed and project specific steps started here after</a:t>
            </a:r>
          </a:p>
        </p:txBody>
      </p:sp>
    </p:spTree>
    <p:extLst>
      <p:ext uri="{BB962C8B-B14F-4D97-AF65-F5344CB8AC3E}">
        <p14:creationId xmlns:p14="http://schemas.microsoft.com/office/powerpoint/2010/main" val="4346046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2489" y="214685"/>
            <a:ext cx="10058400" cy="853828"/>
          </a:xfrm>
        </p:spPr>
        <p:txBody>
          <a:bodyPr/>
          <a:lstStyle/>
          <a:p>
            <a:r>
              <a:rPr lang="en-IN" sz="4400" b="1" dirty="0">
                <a:solidFill>
                  <a:srgbClr val="002060"/>
                </a:solidFill>
              </a:rPr>
              <a:t>Start</a:t>
            </a:r>
            <a:r>
              <a:rPr lang="en-IN" dirty="0"/>
              <a:t> </a:t>
            </a:r>
            <a:r>
              <a:rPr lang="en-IN" sz="4400" b="1" dirty="0">
                <a:solidFill>
                  <a:srgbClr val="002060"/>
                </a:solidFill>
              </a:rPr>
              <a:t>New</a:t>
            </a:r>
            <a:r>
              <a:rPr lang="en-IN" dirty="0"/>
              <a:t> </a:t>
            </a:r>
            <a:r>
              <a:rPr lang="en-IN" sz="4400" b="1" dirty="0">
                <a:solidFill>
                  <a:srgbClr val="002060"/>
                </a:solidFill>
              </a:rPr>
              <a:t>Project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432871" y="2033270"/>
            <a:ext cx="7530728" cy="4233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878F11-52EB-0C1B-C2B3-A1E161ECD38D}"/>
              </a:ext>
            </a:extLst>
          </p:cNvPr>
          <p:cNvSpPr txBox="1"/>
          <p:nvPr/>
        </p:nvSpPr>
        <p:spPr>
          <a:xfrm>
            <a:off x="1292490" y="2671281"/>
            <a:ext cx="25808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Check whether the project point lies inside the DEM or not using XY tool.</a:t>
            </a:r>
          </a:p>
        </p:txBody>
      </p:sp>
    </p:spTree>
    <p:extLst>
      <p:ext uri="{BB962C8B-B14F-4D97-AF65-F5344CB8AC3E}">
        <p14:creationId xmlns:p14="http://schemas.microsoft.com/office/powerpoint/2010/main" val="13795349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2650" y="582862"/>
            <a:ext cx="7686700" cy="725470"/>
          </a:xfrm>
        </p:spPr>
        <p:txBody>
          <a:bodyPr>
            <a:normAutofit fontScale="90000"/>
          </a:bodyPr>
          <a:lstStyle/>
          <a:p>
            <a:r>
              <a:rPr lang="en-IN" sz="4900" b="1" dirty="0">
                <a:solidFill>
                  <a:srgbClr val="002060"/>
                </a:solidFill>
              </a:rPr>
              <a:t>Define</a:t>
            </a:r>
            <a:r>
              <a:rPr lang="en-IN" dirty="0"/>
              <a:t> </a:t>
            </a:r>
            <a:r>
              <a:rPr lang="en-IN" sz="4900" b="1" dirty="0">
                <a:solidFill>
                  <a:srgbClr val="002060"/>
                </a:solidFill>
              </a:rPr>
              <a:t>the</a:t>
            </a:r>
            <a:r>
              <a:rPr lang="en-IN" dirty="0"/>
              <a:t> </a:t>
            </a:r>
            <a:r>
              <a:rPr lang="en-IN" sz="4900" b="1" dirty="0">
                <a:solidFill>
                  <a:srgbClr val="002060"/>
                </a:solidFill>
              </a:rPr>
              <a:t>project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2823" y="2106201"/>
            <a:ext cx="7387119" cy="4274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D7D6D4-A70D-9DFD-D422-49CC87C95059}"/>
              </a:ext>
            </a:extLst>
          </p:cNvPr>
          <p:cNvSpPr txBox="1"/>
          <p:nvPr/>
        </p:nvSpPr>
        <p:spPr>
          <a:xfrm>
            <a:off x="1101944" y="3328827"/>
            <a:ext cx="1723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Name your project </a:t>
            </a:r>
          </a:p>
        </p:txBody>
      </p:sp>
    </p:spTree>
    <p:extLst>
      <p:ext uri="{BB962C8B-B14F-4D97-AF65-F5344CB8AC3E}">
        <p14:creationId xmlns:p14="http://schemas.microsoft.com/office/powerpoint/2010/main" val="29497143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12732"/>
          </a:xfrm>
        </p:spPr>
        <p:txBody>
          <a:bodyPr/>
          <a:lstStyle/>
          <a:p>
            <a:pPr algn="ctr"/>
            <a:r>
              <a:rPr lang="en-IN" sz="4400" b="1" dirty="0">
                <a:solidFill>
                  <a:srgbClr val="002060"/>
                </a:solidFill>
              </a:rPr>
              <a:t>Start</a:t>
            </a:r>
            <a:r>
              <a:rPr lang="en-IN" dirty="0"/>
              <a:t> </a:t>
            </a:r>
            <a:r>
              <a:rPr lang="en-IN" sz="4400" b="1" dirty="0">
                <a:solidFill>
                  <a:srgbClr val="002060"/>
                </a:solidFill>
              </a:rPr>
              <a:t>New</a:t>
            </a:r>
            <a:r>
              <a:rPr lang="en-IN" dirty="0"/>
              <a:t> </a:t>
            </a:r>
            <a:r>
              <a:rPr lang="en-IN" sz="4400" b="1" dirty="0">
                <a:solidFill>
                  <a:srgbClr val="002060"/>
                </a:solidFill>
              </a:rPr>
              <a:t>Project</a:t>
            </a: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272407" y="1964343"/>
            <a:ext cx="7708145" cy="4333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71948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05199"/>
          </a:xfrm>
        </p:spPr>
        <p:txBody>
          <a:bodyPr>
            <a:normAutofit/>
          </a:bodyPr>
          <a:lstStyle/>
          <a:p>
            <a:r>
              <a:rPr lang="en-IN" sz="4400" b="1" dirty="0">
                <a:solidFill>
                  <a:srgbClr val="002060"/>
                </a:solidFill>
              </a:rPr>
              <a:t>Selection of SRTM File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8167888"/>
              </p:ext>
            </p:extLst>
          </p:nvPr>
        </p:nvGraphicFramePr>
        <p:xfrm>
          <a:off x="8038972" y="2210262"/>
          <a:ext cx="3216170" cy="4032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80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80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6064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LATITUDE</a:t>
                      </a:r>
                      <a:endParaRPr lang="en-IN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5 - 10 N</a:t>
                      </a:r>
                      <a:endParaRPr lang="en-IN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_11</a:t>
                      </a:r>
                      <a:endParaRPr lang="en-IN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10 - 15 N</a:t>
                      </a:r>
                      <a:endParaRPr lang="en-IN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_10</a:t>
                      </a:r>
                      <a:endParaRPr lang="en-IN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15 - 20 N</a:t>
                      </a:r>
                      <a:endParaRPr lang="en-IN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_09</a:t>
                      </a:r>
                      <a:endParaRPr lang="en-IN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20 - 25 N</a:t>
                      </a:r>
                      <a:endParaRPr lang="en-IN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_08</a:t>
                      </a:r>
                      <a:endParaRPr lang="en-IN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25 - 30 N</a:t>
                      </a:r>
                      <a:endParaRPr lang="en-IN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_07</a:t>
                      </a:r>
                      <a:endParaRPr lang="en-IN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30 - 35 N</a:t>
                      </a:r>
                      <a:endParaRPr lang="en-IN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_06</a:t>
                      </a:r>
                      <a:endParaRPr lang="en-IN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7083862"/>
              </p:ext>
            </p:extLst>
          </p:nvPr>
        </p:nvGraphicFramePr>
        <p:xfrm>
          <a:off x="502947" y="2210263"/>
          <a:ext cx="3548066" cy="4032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40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40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805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LONGITUDE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805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60 - 65 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805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65 - 70 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805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70 - 75 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805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75 - 80 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805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80 - 85 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805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85 - 90 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805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90 - 95 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805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95 - 100 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1EF68B4-2AD8-C4E6-AC68-04499A481FFF}"/>
              </a:ext>
            </a:extLst>
          </p:cNvPr>
          <p:cNvSpPr txBox="1"/>
          <p:nvPr/>
        </p:nvSpPr>
        <p:spPr>
          <a:xfrm>
            <a:off x="4263775" y="2678341"/>
            <a:ext cx="35480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 Location:</a:t>
            </a:r>
          </a:p>
          <a:p>
            <a:r>
              <a:rPr lang="pt-BR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Longitude </a:t>
            </a: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76° 42’ 23.10” E</a:t>
            </a:r>
          </a:p>
          <a:p>
            <a:r>
              <a:rPr lang="pt-BR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Latitude</a:t>
            </a: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10° 13’ 18.85” N </a:t>
            </a:r>
          </a:p>
        </p:txBody>
      </p:sp>
    </p:spTree>
    <p:extLst>
      <p:ext uri="{BB962C8B-B14F-4D97-AF65-F5344CB8AC3E}">
        <p14:creationId xmlns:p14="http://schemas.microsoft.com/office/powerpoint/2010/main" val="14031795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530" y="256854"/>
            <a:ext cx="11486508" cy="1506834"/>
          </a:xfrm>
        </p:spPr>
        <p:txBody>
          <a:bodyPr>
            <a:noAutofit/>
          </a:bodyPr>
          <a:lstStyle/>
          <a:p>
            <a:pPr algn="just"/>
            <a:r>
              <a:rPr lang="en-IN" sz="3600" b="1" dirty="0">
                <a:solidFill>
                  <a:srgbClr val="002060"/>
                </a:solidFill>
              </a:rPr>
              <a:t>Now add project point (Locate the project location using ‘’GO TO XY’’, See next slides to locate the project point)</a:t>
            </a:r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291225" y="1968406"/>
            <a:ext cx="7609550" cy="4278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056445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05199"/>
          </a:xfrm>
        </p:spPr>
        <p:txBody>
          <a:bodyPr>
            <a:normAutofit/>
          </a:bodyPr>
          <a:lstStyle/>
          <a:p>
            <a:r>
              <a:rPr lang="en-IN" sz="4400" b="1" dirty="0">
                <a:solidFill>
                  <a:srgbClr val="002060"/>
                </a:solidFill>
              </a:rPr>
              <a:t>Go</a:t>
            </a:r>
            <a:r>
              <a:rPr lang="en-IN" dirty="0"/>
              <a:t> </a:t>
            </a:r>
            <a:r>
              <a:rPr lang="en-IN" sz="4400" b="1" dirty="0">
                <a:solidFill>
                  <a:srgbClr val="002060"/>
                </a:solidFill>
              </a:rPr>
              <a:t>to</a:t>
            </a:r>
            <a:r>
              <a:rPr lang="en-IN" dirty="0"/>
              <a:t> </a:t>
            </a:r>
            <a:r>
              <a:rPr lang="en-IN" sz="4400" b="1" dirty="0">
                <a:solidFill>
                  <a:srgbClr val="002060"/>
                </a:solidFill>
              </a:rPr>
              <a:t>XY</a:t>
            </a:r>
            <a:r>
              <a:rPr lang="en-IN" dirty="0"/>
              <a:t> </a:t>
            </a:r>
            <a:r>
              <a:rPr lang="en-IN" sz="4400" b="1" dirty="0">
                <a:solidFill>
                  <a:srgbClr val="002060"/>
                </a:solidFill>
              </a:rPr>
              <a:t>and</a:t>
            </a:r>
            <a:r>
              <a:rPr lang="en-IN" dirty="0"/>
              <a:t> </a:t>
            </a:r>
            <a:r>
              <a:rPr lang="en-IN" sz="4400" b="1" dirty="0">
                <a:solidFill>
                  <a:srgbClr val="002060"/>
                </a:solidFill>
              </a:rPr>
              <a:t>locate</a:t>
            </a:r>
            <a:r>
              <a:rPr lang="en-IN" dirty="0"/>
              <a:t> </a:t>
            </a:r>
            <a:r>
              <a:rPr lang="en-IN" sz="4400" b="1" dirty="0">
                <a:solidFill>
                  <a:srgbClr val="002060"/>
                </a:solidFill>
              </a:rPr>
              <a:t>project</a:t>
            </a: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222642" y="1979868"/>
            <a:ext cx="7746715" cy="435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544274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640" y="113017"/>
            <a:ext cx="11221093" cy="1594756"/>
          </a:xfrm>
        </p:spPr>
        <p:txBody>
          <a:bodyPr>
            <a:noAutofit/>
          </a:bodyPr>
          <a:lstStyle/>
          <a:p>
            <a:pPr algn="just"/>
            <a:r>
              <a:rPr lang="en-IN" sz="3600" b="1" dirty="0">
                <a:solidFill>
                  <a:srgbClr val="002060"/>
                </a:solidFill>
              </a:rPr>
              <a:t>Add project coordinates(</a:t>
            </a:r>
            <a:r>
              <a:rPr lang="en-US" sz="3600" b="1" dirty="0">
                <a:solidFill>
                  <a:srgbClr val="002060"/>
                </a:solidFill>
              </a:rPr>
              <a:t>23°32’55.54” N </a:t>
            </a:r>
            <a:r>
              <a:rPr lang="en-IN" sz="3600" b="1" dirty="0">
                <a:solidFill>
                  <a:srgbClr val="002060"/>
                </a:solidFill>
              </a:rPr>
              <a:t>&amp; </a:t>
            </a:r>
            <a:r>
              <a:rPr lang="en-US" sz="3600" b="1" dirty="0">
                <a:solidFill>
                  <a:srgbClr val="002060"/>
                </a:solidFill>
              </a:rPr>
              <a:t>85°08’3.93” </a:t>
            </a:r>
            <a:r>
              <a:rPr lang="en-IN" sz="3600" b="1" dirty="0">
                <a:solidFill>
                  <a:srgbClr val="002060"/>
                </a:solidFill>
              </a:rPr>
              <a:t>E) and flash to locate the project point </a:t>
            </a: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242302" y="1991573"/>
            <a:ext cx="7883768" cy="4432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868546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4400" b="1" dirty="0">
                <a:solidFill>
                  <a:srgbClr val="002060"/>
                </a:solidFill>
              </a:rPr>
              <a:t>Zoom near Project Point to mark the project Point</a:t>
            </a:r>
          </a:p>
        </p:txBody>
      </p:sp>
      <p:pic>
        <p:nvPicPr>
          <p:cNvPr id="296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263739" y="1984891"/>
            <a:ext cx="7664522" cy="4309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101588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4109" y="656473"/>
            <a:ext cx="4563781" cy="1038763"/>
          </a:xfrm>
        </p:spPr>
        <p:txBody>
          <a:bodyPr/>
          <a:lstStyle/>
          <a:p>
            <a:r>
              <a:rPr lang="en-IN" sz="4400" b="1" dirty="0">
                <a:solidFill>
                  <a:srgbClr val="002060"/>
                </a:solidFill>
              </a:rPr>
              <a:t>Project</a:t>
            </a:r>
            <a:r>
              <a:rPr lang="en-IN" dirty="0"/>
              <a:t> </a:t>
            </a:r>
            <a:r>
              <a:rPr lang="en-IN" sz="4400" b="1" dirty="0">
                <a:solidFill>
                  <a:srgbClr val="002060"/>
                </a:solidFill>
              </a:rPr>
              <a:t>Points</a:t>
            </a:r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423126" y="2005604"/>
            <a:ext cx="7732554" cy="434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E3EA13-FD48-0C7F-4C45-395C584AC223}"/>
              </a:ext>
            </a:extLst>
          </p:cNvPr>
          <p:cNvSpPr txBox="1"/>
          <p:nvPr/>
        </p:nvSpPr>
        <p:spPr>
          <a:xfrm>
            <a:off x="678095" y="3209827"/>
            <a:ext cx="25274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Mark the project point on the stream, failing which catchment not delineated </a:t>
            </a:r>
          </a:p>
        </p:txBody>
      </p:sp>
    </p:spTree>
    <p:extLst>
      <p:ext uri="{BB962C8B-B14F-4D97-AF65-F5344CB8AC3E}">
        <p14:creationId xmlns:p14="http://schemas.microsoft.com/office/powerpoint/2010/main" val="38773328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7790" y="739739"/>
            <a:ext cx="6536419" cy="1007895"/>
          </a:xfrm>
        </p:spPr>
        <p:txBody>
          <a:bodyPr/>
          <a:lstStyle/>
          <a:p>
            <a:r>
              <a:rPr lang="en-IN" sz="4400" b="1" dirty="0">
                <a:solidFill>
                  <a:srgbClr val="002060"/>
                </a:solidFill>
              </a:rPr>
              <a:t>Generate</a:t>
            </a:r>
            <a:r>
              <a:rPr lang="en-IN" dirty="0"/>
              <a:t> </a:t>
            </a:r>
            <a:r>
              <a:rPr lang="en-IN" sz="4400" b="1" dirty="0">
                <a:solidFill>
                  <a:srgbClr val="002060"/>
                </a:solidFill>
              </a:rPr>
              <a:t>Project</a:t>
            </a:r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366281" y="1986924"/>
            <a:ext cx="7520398" cy="4228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533520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2076" y="274638"/>
            <a:ext cx="9953604" cy="1143000"/>
          </a:xfrm>
        </p:spPr>
        <p:txBody>
          <a:bodyPr>
            <a:normAutofit fontScale="90000"/>
          </a:bodyPr>
          <a:lstStyle/>
          <a:p>
            <a:r>
              <a:rPr lang="en-IN" sz="4900" b="1" dirty="0">
                <a:solidFill>
                  <a:srgbClr val="002060"/>
                </a:solidFill>
              </a:rPr>
              <a:t>Catchment</a:t>
            </a:r>
            <a:r>
              <a:rPr lang="en-IN" dirty="0"/>
              <a:t> </a:t>
            </a:r>
            <a:r>
              <a:rPr lang="en-IN" sz="4900" b="1" dirty="0">
                <a:solidFill>
                  <a:srgbClr val="002060"/>
                </a:solidFill>
              </a:rPr>
              <a:t>processing</a:t>
            </a:r>
            <a:r>
              <a:rPr lang="en-IN" dirty="0"/>
              <a:t> </a:t>
            </a:r>
            <a:r>
              <a:rPr lang="en-IN" sz="4900" b="1" dirty="0">
                <a:solidFill>
                  <a:srgbClr val="002060"/>
                </a:solidFill>
              </a:rPr>
              <a:t>contd.......</a:t>
            </a:r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1251" y="1931541"/>
            <a:ext cx="7869498" cy="439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646472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4100" y="274638"/>
            <a:ext cx="7686700" cy="1143000"/>
          </a:xfrm>
        </p:spPr>
        <p:txBody>
          <a:bodyPr/>
          <a:lstStyle/>
          <a:p>
            <a:r>
              <a:rPr lang="en-IN" sz="4400" b="1" dirty="0">
                <a:solidFill>
                  <a:srgbClr val="002060"/>
                </a:solidFill>
              </a:rPr>
              <a:t>Delineated</a:t>
            </a:r>
            <a:r>
              <a:rPr lang="en-IN" dirty="0"/>
              <a:t> </a:t>
            </a:r>
            <a:r>
              <a:rPr lang="en-IN" sz="4400" b="1" dirty="0">
                <a:solidFill>
                  <a:srgbClr val="002060"/>
                </a:solidFill>
              </a:rPr>
              <a:t>catchment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0849" y="1962362"/>
            <a:ext cx="7973202" cy="4365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989895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2455" y="479975"/>
            <a:ext cx="7686700" cy="796908"/>
          </a:xfrm>
        </p:spPr>
        <p:txBody>
          <a:bodyPr/>
          <a:lstStyle/>
          <a:p>
            <a:pPr algn="ctr"/>
            <a:r>
              <a:rPr lang="en-IN" sz="4400" b="1" dirty="0">
                <a:solidFill>
                  <a:srgbClr val="002060"/>
                </a:solidFill>
              </a:rPr>
              <a:t>Basin</a:t>
            </a:r>
            <a:r>
              <a:rPr lang="en-IN" dirty="0"/>
              <a:t> </a:t>
            </a:r>
            <a:r>
              <a:rPr lang="en-IN" sz="4400" b="1" dirty="0">
                <a:solidFill>
                  <a:srgbClr val="002060"/>
                </a:solidFill>
              </a:rPr>
              <a:t>Merge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9481" y="1931541"/>
            <a:ext cx="7962928" cy="444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48BBB6-2CEC-C9B7-BBE0-79A230E9EE06}"/>
              </a:ext>
            </a:extLst>
          </p:cNvPr>
          <p:cNvSpPr txBox="1"/>
          <p:nvPr/>
        </p:nvSpPr>
        <p:spPr>
          <a:xfrm>
            <a:off x="729465" y="2589088"/>
            <a:ext cx="29486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Using select feature tool (Shown below) select whole catchment for basin merge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952178-2C2C-C8EA-8D6A-5A4429295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569" y="4603771"/>
            <a:ext cx="2184870" cy="132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0659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2650" y="518846"/>
            <a:ext cx="7686700" cy="868346"/>
          </a:xfrm>
        </p:spPr>
        <p:txBody>
          <a:bodyPr/>
          <a:lstStyle/>
          <a:p>
            <a:r>
              <a:rPr lang="en-IN" sz="4400" b="1" dirty="0">
                <a:solidFill>
                  <a:srgbClr val="002060"/>
                </a:solidFill>
              </a:rPr>
              <a:t>Basin</a:t>
            </a:r>
            <a:r>
              <a:rPr lang="en-IN" dirty="0"/>
              <a:t> </a:t>
            </a:r>
            <a:r>
              <a:rPr lang="en-IN" sz="4400" b="1" dirty="0">
                <a:solidFill>
                  <a:srgbClr val="002060"/>
                </a:solidFill>
              </a:rPr>
              <a:t>Merge</a:t>
            </a:r>
            <a:r>
              <a:rPr lang="en-IN" dirty="0"/>
              <a:t> </a:t>
            </a:r>
            <a:r>
              <a:rPr lang="en-IN" sz="4400" b="1" dirty="0">
                <a:solidFill>
                  <a:srgbClr val="002060"/>
                </a:solidFill>
              </a:rPr>
              <a:t>contd....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400" y="1931541"/>
            <a:ext cx="7870461" cy="440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0FCFA0-0956-422B-D9AD-A4FDC09E46C9}"/>
              </a:ext>
            </a:extLst>
          </p:cNvPr>
          <p:cNvSpPr txBox="1"/>
          <p:nvPr/>
        </p:nvSpPr>
        <p:spPr>
          <a:xfrm>
            <a:off x="1294543" y="3226085"/>
            <a:ext cx="20651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After selecting the basins, it looks like this.</a:t>
            </a:r>
          </a:p>
        </p:txBody>
      </p:sp>
    </p:spTree>
    <p:extLst>
      <p:ext uri="{BB962C8B-B14F-4D97-AF65-F5344CB8AC3E}">
        <p14:creationId xmlns:p14="http://schemas.microsoft.com/office/powerpoint/2010/main" val="1639092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4100" y="274638"/>
            <a:ext cx="7686700" cy="1143000"/>
          </a:xfrm>
        </p:spPr>
        <p:txBody>
          <a:bodyPr>
            <a:normAutofit/>
          </a:bodyPr>
          <a:lstStyle/>
          <a:p>
            <a:r>
              <a:rPr lang="en-IN" sz="4400" b="1" dirty="0">
                <a:solidFill>
                  <a:srgbClr val="002060"/>
                </a:solidFill>
              </a:rPr>
              <a:t>Selection of SRTM File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9897" y="2085654"/>
            <a:ext cx="8546583" cy="3934146"/>
          </a:xfrm>
        </p:spPr>
        <p:txBody>
          <a:bodyPr>
            <a:normAutofit lnSpcReduction="10000"/>
          </a:bodyPr>
          <a:lstStyle/>
          <a:p>
            <a:r>
              <a:rPr lang="pt-BR" sz="32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E.g. Idamalayar Dam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IN" sz="32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 location is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76° 42’ 23.10” E and</a:t>
            </a:r>
            <a:r>
              <a:rPr lang="en-IN" sz="32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10° 13’ 18.85” N </a:t>
            </a:r>
            <a:endParaRPr lang="en-IN" sz="32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IN" sz="32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Longitude is between 75 E to 80 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IN" sz="32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Latitude is between  10 N to 15 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IN" sz="32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 SRTM File to be used is 52_10</a:t>
            </a:r>
          </a:p>
          <a:p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38499305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0997" y="490250"/>
            <a:ext cx="4750004" cy="796908"/>
          </a:xfrm>
        </p:spPr>
        <p:txBody>
          <a:bodyPr/>
          <a:lstStyle/>
          <a:p>
            <a:r>
              <a:rPr lang="en-IN" sz="4400" b="1" dirty="0">
                <a:solidFill>
                  <a:srgbClr val="002060"/>
                </a:solidFill>
              </a:rPr>
              <a:t>Merged</a:t>
            </a:r>
            <a:r>
              <a:rPr lang="en-IN" dirty="0"/>
              <a:t> </a:t>
            </a:r>
            <a:r>
              <a:rPr lang="en-IN" sz="4400" b="1" dirty="0">
                <a:solidFill>
                  <a:srgbClr val="002060"/>
                </a:solidFill>
              </a:rPr>
              <a:t>Basin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0841" y="1941815"/>
            <a:ext cx="7490317" cy="4425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323548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369" y="205483"/>
            <a:ext cx="10849510" cy="1294683"/>
          </a:xfrm>
        </p:spPr>
        <p:txBody>
          <a:bodyPr>
            <a:noAutofit/>
          </a:bodyPr>
          <a:lstStyle/>
          <a:p>
            <a:pPr algn="just"/>
            <a:r>
              <a:rPr lang="en-IN" sz="2800" b="1" dirty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Go to Characteristics : perform River Length, River Slope, Longest Flow path, Basin Centroid, </a:t>
            </a:r>
            <a:r>
              <a:rPr lang="en-IN" sz="2800" b="1" dirty="0" err="1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Centroidal</a:t>
            </a:r>
            <a:r>
              <a:rPr lang="en-IN" sz="2800" b="1" dirty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Longest Flow path etc one by one. 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87802" y="1941815"/>
            <a:ext cx="7367508" cy="441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4FF22A-6A8C-9305-AAE4-1B8EB57088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554" y="2619910"/>
            <a:ext cx="3143892" cy="3143892"/>
          </a:xfrm>
          <a:prstGeom prst="rect">
            <a:avLst/>
          </a:prstGeom>
          <a:ln w="381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6279171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4100" y="274638"/>
            <a:ext cx="7686700" cy="939784"/>
          </a:xfrm>
        </p:spPr>
        <p:txBody>
          <a:bodyPr/>
          <a:lstStyle/>
          <a:p>
            <a:r>
              <a:rPr lang="en-IN" sz="4400" b="1" dirty="0">
                <a:solidFill>
                  <a:srgbClr val="002060"/>
                </a:solidFill>
              </a:rPr>
              <a:t>River</a:t>
            </a:r>
            <a:r>
              <a:rPr lang="en-IN" dirty="0"/>
              <a:t> </a:t>
            </a:r>
            <a:r>
              <a:rPr lang="en-IN" sz="4400" b="1" dirty="0">
                <a:solidFill>
                  <a:srgbClr val="002060"/>
                </a:solidFill>
              </a:rPr>
              <a:t>length</a:t>
            </a:r>
            <a:r>
              <a:rPr lang="en-IN" dirty="0"/>
              <a:t> </a:t>
            </a:r>
            <a:r>
              <a:rPr lang="en-IN" sz="4400" b="1" dirty="0">
                <a:solidFill>
                  <a:srgbClr val="002060"/>
                </a:solidFill>
              </a:rPr>
              <a:t>computation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9036" y="1931541"/>
            <a:ext cx="7901764" cy="445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057832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4100" y="274638"/>
            <a:ext cx="7686700" cy="868346"/>
          </a:xfrm>
        </p:spPr>
        <p:txBody>
          <a:bodyPr/>
          <a:lstStyle/>
          <a:p>
            <a:r>
              <a:rPr lang="en-IN" sz="4400" b="1" dirty="0">
                <a:solidFill>
                  <a:srgbClr val="002060"/>
                </a:solidFill>
              </a:rPr>
              <a:t>River</a:t>
            </a:r>
            <a:r>
              <a:rPr lang="en-IN" dirty="0"/>
              <a:t> </a:t>
            </a:r>
            <a:r>
              <a:rPr lang="en-IN" sz="4400" b="1" dirty="0">
                <a:solidFill>
                  <a:srgbClr val="002060"/>
                </a:solidFill>
              </a:rPr>
              <a:t>slope</a:t>
            </a:r>
            <a:r>
              <a:rPr lang="en-IN" dirty="0"/>
              <a:t> </a:t>
            </a:r>
            <a:r>
              <a:rPr lang="en-IN" sz="4400" b="1" dirty="0">
                <a:solidFill>
                  <a:srgbClr val="002060"/>
                </a:solidFill>
              </a:rPr>
              <a:t>computation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6142" y="1962365"/>
            <a:ext cx="8342616" cy="441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4356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3447" y="274638"/>
            <a:ext cx="10007030" cy="1009632"/>
          </a:xfrm>
        </p:spPr>
        <p:txBody>
          <a:bodyPr>
            <a:normAutofit fontScale="90000"/>
          </a:bodyPr>
          <a:lstStyle/>
          <a:p>
            <a:r>
              <a:rPr lang="en-IN" sz="4900" b="1" dirty="0">
                <a:solidFill>
                  <a:srgbClr val="002060"/>
                </a:solidFill>
              </a:rPr>
              <a:t>Longest</a:t>
            </a:r>
            <a:r>
              <a:rPr lang="en-IN" dirty="0"/>
              <a:t> </a:t>
            </a:r>
            <a:r>
              <a:rPr lang="en-IN" sz="4900" b="1" dirty="0">
                <a:solidFill>
                  <a:srgbClr val="002060"/>
                </a:solidFill>
              </a:rPr>
              <a:t>flow</a:t>
            </a:r>
            <a:r>
              <a:rPr lang="en-IN" dirty="0"/>
              <a:t> </a:t>
            </a:r>
            <a:r>
              <a:rPr lang="en-IN" sz="4900" b="1" dirty="0">
                <a:solidFill>
                  <a:srgbClr val="002060"/>
                </a:solidFill>
              </a:rPr>
              <a:t>path</a:t>
            </a:r>
            <a:r>
              <a:rPr lang="en-IN" dirty="0"/>
              <a:t> </a:t>
            </a:r>
            <a:r>
              <a:rPr lang="en-IN" sz="4900" b="1" dirty="0">
                <a:solidFill>
                  <a:srgbClr val="002060"/>
                </a:solidFill>
              </a:rPr>
              <a:t>computation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0053" y="1941815"/>
            <a:ext cx="8013817" cy="4424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651679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618" y="356831"/>
            <a:ext cx="8900763" cy="939784"/>
          </a:xfrm>
        </p:spPr>
        <p:txBody>
          <a:bodyPr>
            <a:normAutofit fontScale="90000"/>
          </a:bodyPr>
          <a:lstStyle/>
          <a:p>
            <a:r>
              <a:rPr lang="en-IN" sz="4900" b="1" dirty="0">
                <a:solidFill>
                  <a:srgbClr val="002060"/>
                </a:solidFill>
              </a:rPr>
              <a:t>Basin</a:t>
            </a:r>
            <a:r>
              <a:rPr lang="en-IN" dirty="0"/>
              <a:t> </a:t>
            </a:r>
            <a:r>
              <a:rPr lang="en-IN" sz="4900" b="1" dirty="0" err="1">
                <a:solidFill>
                  <a:srgbClr val="002060"/>
                </a:solidFill>
              </a:rPr>
              <a:t>centroid</a:t>
            </a:r>
            <a:r>
              <a:rPr lang="en-IN" dirty="0"/>
              <a:t> </a:t>
            </a:r>
            <a:r>
              <a:rPr lang="en-IN" sz="4900" b="1" dirty="0">
                <a:solidFill>
                  <a:srgbClr val="002060"/>
                </a:solidFill>
              </a:rPr>
              <a:t>computation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3393" y="1941815"/>
            <a:ext cx="8065214" cy="4387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84491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1398" y="295186"/>
            <a:ext cx="9513869" cy="1143000"/>
          </a:xfrm>
        </p:spPr>
        <p:txBody>
          <a:bodyPr>
            <a:normAutofit fontScale="90000"/>
          </a:bodyPr>
          <a:lstStyle/>
          <a:p>
            <a:r>
              <a:rPr lang="en-IN" sz="4900" b="1" dirty="0" err="1">
                <a:solidFill>
                  <a:srgbClr val="002060"/>
                </a:solidFill>
              </a:rPr>
              <a:t>Centroid</a:t>
            </a:r>
            <a:r>
              <a:rPr lang="en-IN" dirty="0"/>
              <a:t> </a:t>
            </a:r>
            <a:r>
              <a:rPr lang="en-IN" sz="4900" b="1" dirty="0">
                <a:solidFill>
                  <a:srgbClr val="002060"/>
                </a:solidFill>
              </a:rPr>
              <a:t>elevation</a:t>
            </a:r>
            <a:r>
              <a:rPr lang="en-IN" dirty="0"/>
              <a:t> </a:t>
            </a:r>
            <a:r>
              <a:rPr lang="en-IN" sz="4900" b="1" dirty="0">
                <a:solidFill>
                  <a:srgbClr val="002060"/>
                </a:solidFill>
              </a:rPr>
              <a:t>computation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7416" y="1962363"/>
            <a:ext cx="7921831" cy="4397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28507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853" y="274637"/>
            <a:ext cx="10952250" cy="1204841"/>
          </a:xfrm>
        </p:spPr>
        <p:txBody>
          <a:bodyPr>
            <a:normAutofit/>
          </a:bodyPr>
          <a:lstStyle/>
          <a:p>
            <a:r>
              <a:rPr lang="en-IN" sz="4900" b="1" dirty="0">
                <a:solidFill>
                  <a:srgbClr val="002060"/>
                </a:solidFill>
              </a:rPr>
              <a:t>Centroidal</a:t>
            </a:r>
            <a:r>
              <a:rPr lang="en-IN" dirty="0"/>
              <a:t> </a:t>
            </a:r>
            <a:r>
              <a:rPr lang="en-IN" sz="4900" b="1" dirty="0">
                <a:solidFill>
                  <a:srgbClr val="002060"/>
                </a:solidFill>
              </a:rPr>
              <a:t>longest</a:t>
            </a:r>
            <a:r>
              <a:rPr lang="en-IN" dirty="0"/>
              <a:t> </a:t>
            </a:r>
            <a:r>
              <a:rPr lang="en-IN" sz="4900" b="1" dirty="0">
                <a:solidFill>
                  <a:srgbClr val="002060"/>
                </a:solidFill>
              </a:rPr>
              <a:t>flow</a:t>
            </a:r>
            <a:r>
              <a:rPr lang="en-IN" dirty="0"/>
              <a:t> </a:t>
            </a:r>
            <a:r>
              <a:rPr lang="en-IN" sz="4900" b="1" dirty="0">
                <a:solidFill>
                  <a:srgbClr val="002060"/>
                </a:solidFill>
              </a:rPr>
              <a:t>path</a:t>
            </a:r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5397" y="1972639"/>
            <a:ext cx="7541206" cy="4363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783780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9739" y="287676"/>
            <a:ext cx="11096090" cy="1383009"/>
          </a:xfrm>
        </p:spPr>
        <p:txBody>
          <a:bodyPr>
            <a:noAutofit/>
          </a:bodyPr>
          <a:lstStyle/>
          <a:p>
            <a:pPr algn="just"/>
            <a:r>
              <a:rPr lang="en-IN" sz="3200" b="1" dirty="0">
                <a:solidFill>
                  <a:srgbClr val="002060"/>
                </a:solidFill>
              </a:rPr>
              <a:t>Estimation of River Length, Basin Centroid, Longest River Path, Basin Centroid, </a:t>
            </a:r>
            <a:r>
              <a:rPr lang="en-IN" sz="3200" b="1" dirty="0" err="1">
                <a:solidFill>
                  <a:srgbClr val="002060"/>
                </a:solidFill>
              </a:rPr>
              <a:t>Centroidal</a:t>
            </a:r>
            <a:r>
              <a:rPr lang="en-IN" sz="3200" b="1" dirty="0">
                <a:solidFill>
                  <a:srgbClr val="002060"/>
                </a:solidFill>
              </a:rPr>
              <a:t> Longest Flow Path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9058" y="1931542"/>
            <a:ext cx="7759369" cy="438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C581D2-FA03-EB4F-9587-95AD95AABE13}"/>
              </a:ext>
            </a:extLst>
          </p:cNvPr>
          <p:cNvSpPr txBox="1"/>
          <p:nvPr/>
        </p:nvSpPr>
        <p:spPr>
          <a:xfrm>
            <a:off x="633573" y="2971629"/>
            <a:ext cx="29281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After completion the above steps, to check the estimated lengths, we right click and open Attribute table</a:t>
            </a:r>
          </a:p>
        </p:txBody>
      </p:sp>
    </p:spTree>
    <p:extLst>
      <p:ext uri="{BB962C8B-B14F-4D97-AF65-F5344CB8AC3E}">
        <p14:creationId xmlns:p14="http://schemas.microsoft.com/office/powerpoint/2010/main" val="25061421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4961" y="285728"/>
            <a:ext cx="10027578" cy="1143000"/>
          </a:xfrm>
        </p:spPr>
        <p:txBody>
          <a:bodyPr>
            <a:noAutofit/>
          </a:bodyPr>
          <a:lstStyle/>
          <a:p>
            <a:r>
              <a:rPr lang="en-IN" sz="4400" b="1" dirty="0">
                <a:solidFill>
                  <a:srgbClr val="002060"/>
                </a:solidFill>
              </a:rPr>
              <a:t>Seeing values from attribute table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5860" y="1910993"/>
            <a:ext cx="7880279" cy="4448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97413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sz="4400" b="1" dirty="0">
                <a:solidFill>
                  <a:srgbClr val="002060"/>
                </a:solidFill>
              </a:rPr>
              <a:t>Make a Project folder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79" y="2108201"/>
            <a:ext cx="10440599" cy="3881633"/>
          </a:xfrm>
        </p:spPr>
        <p:txBody>
          <a:bodyPr>
            <a:normAutofit/>
          </a:bodyPr>
          <a:lstStyle/>
          <a:p>
            <a:pPr algn="ctr"/>
            <a:r>
              <a:rPr lang="en-IN" sz="3200" b="1" u="sng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Let’s Start !!!</a:t>
            </a:r>
          </a:p>
          <a:p>
            <a:endParaRPr lang="en-IN" dirty="0"/>
          </a:p>
          <a:p>
            <a:pPr>
              <a:buFont typeface="Wingdings" panose="05000000000000000000" pitchFamily="2" charset="2"/>
              <a:buChar char="q"/>
            </a:pPr>
            <a:r>
              <a:rPr lang="en-IN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Make the project folder and paste relevant SRTM file in it.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N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Connect this SRTM File and assign it proper coordinate system as described in next steps.</a:t>
            </a:r>
          </a:p>
        </p:txBody>
      </p:sp>
    </p:spTree>
    <p:extLst>
      <p:ext uri="{BB962C8B-B14F-4D97-AF65-F5344CB8AC3E}">
        <p14:creationId xmlns:p14="http://schemas.microsoft.com/office/powerpoint/2010/main" val="26157989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3438" y="290859"/>
            <a:ext cx="7686700" cy="1143000"/>
          </a:xfrm>
        </p:spPr>
        <p:txBody>
          <a:bodyPr/>
          <a:lstStyle/>
          <a:p>
            <a:r>
              <a:rPr lang="en-IN" dirty="0"/>
              <a:t> </a:t>
            </a:r>
            <a:r>
              <a:rPr lang="en-IN" sz="4400" b="1" dirty="0">
                <a:solidFill>
                  <a:srgbClr val="002060"/>
                </a:solidFill>
              </a:rPr>
              <a:t>Calculation of Slope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2889" y="1931541"/>
            <a:ext cx="7017249" cy="4425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594446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2650" y="736071"/>
            <a:ext cx="7686700" cy="753682"/>
          </a:xfrm>
        </p:spPr>
        <p:txBody>
          <a:bodyPr>
            <a:normAutofit/>
          </a:bodyPr>
          <a:lstStyle/>
          <a:p>
            <a:r>
              <a:rPr lang="en-IN" sz="4400" b="1" dirty="0">
                <a:solidFill>
                  <a:srgbClr val="002060"/>
                </a:solidFill>
              </a:rPr>
              <a:t>River Slope Profile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44366" y="1928802"/>
            <a:ext cx="6643734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900" y="3429000"/>
            <a:ext cx="6572296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082A8C-B902-E642-697F-F51BFF2B5D9F}"/>
              </a:ext>
            </a:extLst>
          </p:cNvPr>
          <p:cNvSpPr txBox="1"/>
          <p:nvPr/>
        </p:nvSpPr>
        <p:spPr>
          <a:xfrm>
            <a:off x="1006867" y="2078737"/>
            <a:ext cx="4109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careful in this step, while selecting Line2Profile Option.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5E1569-3CD1-D9BB-EB19-1FE38B585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8964" y="120314"/>
            <a:ext cx="2628510" cy="171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1537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3996" y="115585"/>
            <a:ext cx="9924836" cy="955497"/>
          </a:xfrm>
        </p:spPr>
        <p:txBody>
          <a:bodyPr>
            <a:noAutofit/>
          </a:bodyPr>
          <a:lstStyle/>
          <a:p>
            <a:r>
              <a:rPr lang="en-IN" sz="4400" b="1" dirty="0">
                <a:solidFill>
                  <a:srgbClr val="002060"/>
                </a:solidFill>
              </a:rPr>
              <a:t>Computation of Equivalent Slope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9029826"/>
              </p:ext>
            </p:extLst>
          </p:nvPr>
        </p:nvGraphicFramePr>
        <p:xfrm>
          <a:off x="1099335" y="1071082"/>
          <a:ext cx="10274158" cy="53164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679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04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06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607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039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204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9135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IN" sz="1400" u="none" strike="noStrike" dirty="0">
                          <a:effectLst/>
                        </a:rPr>
                        <a:t> EQUIVALENT SLOPE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48" marR="7348" marT="7348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48" marR="7348" marT="7348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5555"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u="none" strike="noStrike" dirty="0" err="1">
                          <a:effectLst/>
                        </a:rPr>
                        <a:t>Chainage</a:t>
                      </a:r>
                      <a:r>
                        <a:rPr lang="en-IN" sz="1400" u="none" strike="noStrike" dirty="0">
                          <a:effectLst/>
                        </a:rPr>
                        <a:t> (km)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8" marR="7348" marT="734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u="none" strike="noStrike">
                          <a:effectLst/>
                        </a:rPr>
                        <a:t>Reduced Level (m)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8" marR="7348" marT="734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u="none" strike="noStrike">
                          <a:effectLst/>
                        </a:rPr>
                        <a:t>Height above Datum</a:t>
                      </a:r>
                      <a:br>
                        <a:rPr lang="en-IN" sz="1400" u="none" strike="noStrike">
                          <a:effectLst/>
                        </a:rPr>
                      </a:br>
                      <a:r>
                        <a:rPr lang="en-IN" sz="1400" u="none" strike="noStrike">
                          <a:effectLst/>
                        </a:rPr>
                        <a:t>D</a:t>
                      </a:r>
                      <a:r>
                        <a:rPr lang="en-IN" sz="1400" u="none" strike="noStrike" baseline="-25000">
                          <a:effectLst/>
                        </a:rPr>
                        <a:t>i</a:t>
                      </a:r>
                      <a:r>
                        <a:rPr lang="en-IN" sz="1400" u="none" strike="noStrike">
                          <a:effectLst/>
                        </a:rPr>
                        <a:t> (m)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8" marR="7348" marT="734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u="none" strike="noStrike" dirty="0">
                          <a:effectLst/>
                        </a:rPr>
                        <a:t>Length of each segment </a:t>
                      </a:r>
                      <a:br>
                        <a:rPr lang="en-IN" sz="1400" u="none" strike="noStrike" dirty="0">
                          <a:effectLst/>
                        </a:rPr>
                      </a:br>
                      <a:r>
                        <a:rPr lang="en-IN" sz="1400" u="none" strike="noStrike" dirty="0">
                          <a:effectLst/>
                        </a:rPr>
                        <a:t>L</a:t>
                      </a:r>
                      <a:r>
                        <a:rPr lang="en-IN" sz="1400" u="none" strike="noStrike" baseline="-25000" dirty="0">
                          <a:effectLst/>
                        </a:rPr>
                        <a:t>i </a:t>
                      </a:r>
                      <a:r>
                        <a:rPr lang="en-IN" sz="1400" u="none" strike="noStrike" dirty="0">
                          <a:effectLst/>
                        </a:rPr>
                        <a:t>(km)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8" marR="7348" marT="734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u="none" strike="noStrike" dirty="0">
                          <a:effectLst/>
                        </a:rPr>
                        <a:t>(D</a:t>
                      </a:r>
                      <a:r>
                        <a:rPr lang="en-IN" sz="1400" u="none" strike="noStrike" baseline="-25000" dirty="0">
                          <a:effectLst/>
                        </a:rPr>
                        <a:t>i</a:t>
                      </a:r>
                      <a:r>
                        <a:rPr lang="en-IN" sz="1400" u="none" strike="noStrike" dirty="0">
                          <a:effectLst/>
                        </a:rPr>
                        <a:t>+D</a:t>
                      </a:r>
                      <a:r>
                        <a:rPr lang="en-IN" sz="1400" u="none" strike="noStrike" baseline="-25000" dirty="0">
                          <a:effectLst/>
                        </a:rPr>
                        <a:t>i-1</a:t>
                      </a:r>
                      <a:r>
                        <a:rPr lang="en-IN" sz="1400" u="none" strike="noStrike" dirty="0">
                          <a:effectLst/>
                        </a:rPr>
                        <a:t>)L</a:t>
                      </a:r>
                      <a:r>
                        <a:rPr lang="en-IN" sz="1400" u="none" strike="noStrike" baseline="-25000" dirty="0">
                          <a:effectLst/>
                        </a:rPr>
                        <a:t>i          (</a:t>
                      </a:r>
                      <a:r>
                        <a:rPr lang="en-IN" sz="1400" u="none" strike="noStrike" baseline="-25000" dirty="0" err="1">
                          <a:effectLst/>
                        </a:rPr>
                        <a:t>km.m</a:t>
                      </a:r>
                      <a:r>
                        <a:rPr lang="en-IN" sz="1400" u="none" strike="noStrike" baseline="-25000" dirty="0">
                          <a:effectLst/>
                        </a:rPr>
                        <a:t>)    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8" marR="7348" marT="7348" marB="0"/>
                </a:tc>
                <a:tc>
                  <a:txBody>
                    <a:bodyPr/>
                    <a:lstStyle/>
                    <a:p>
                      <a:pPr algn="l" fontAlgn="b"/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48" marR="7348" marT="7348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91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59.6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t"/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48" marR="7348" marT="7348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91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525.6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48" marR="7348" marT="7348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91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1705.2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48" marR="7348" marT="7348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91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48" marR="7348" marT="7348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91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48" marR="7348" marT="7348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91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48" marR="7348" marT="7348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91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48" marR="7348" marT="7348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91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48" marR="7348" marT="7348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91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48" marR="7348" marT="7348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91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48" marR="7348" marT="7348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91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8328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48" marR="7348" marT="7348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91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6696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48" marR="7348" marT="7348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91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1469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48" marR="7348" marT="7348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91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1570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6280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48" marR="7348" marT="7348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91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1759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12313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48" marR="7348" marT="7348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91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23680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48" marR="7348" marT="7348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411307"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u="none" strike="noStrike">
                          <a:effectLst/>
                        </a:rPr>
                        <a:t>Longest River Length from outlet (L)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48" marR="7348" marT="734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u="none" strike="noStrike">
                          <a:effectLst/>
                        </a:rPr>
                        <a:t> 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48" marR="7348" marT="734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u="none" strike="noStrike" dirty="0">
                          <a:effectLst/>
                        </a:rPr>
                        <a:t> 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48" marR="7348" marT="7348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59.6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48" marR="7348" marT="7348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09135"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u="none" strike="noStrike">
                          <a:effectLst/>
                        </a:rPr>
                        <a:t>     Ʃ{(Di+D</a:t>
                      </a:r>
                      <a:r>
                        <a:rPr lang="en-IN" sz="1400" u="none" strike="noStrike" baseline="-25000">
                          <a:effectLst/>
                        </a:rPr>
                        <a:t>i-1</a:t>
                      </a:r>
                      <a:r>
                        <a:rPr lang="en-IN" sz="1400" u="none" strike="noStrike">
                          <a:effectLst/>
                        </a:rPr>
                        <a:t>)Li}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8" marR="7348" marT="7348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u="none" strike="noStrike">
                          <a:effectLst/>
                        </a:rPr>
                        <a:t> </a:t>
                      </a:r>
                      <a:endParaRPr lang="en-IN" sz="14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u="none" strike="noStrike" dirty="0">
                          <a:effectLst/>
                        </a:rPr>
                        <a:t> </a:t>
                      </a:r>
                      <a:endParaRPr lang="en-IN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48" marR="7348" marT="7348" marB="0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86710.80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48" marR="7348" marT="7348" marB="0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41130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</a:rPr>
                        <a:t>Equivalent stream slope Ʃ{(D</a:t>
                      </a:r>
                      <a:r>
                        <a:rPr lang="it-IT" sz="1400" u="none" strike="noStrike" baseline="-25000">
                          <a:effectLst/>
                        </a:rPr>
                        <a:t>i</a:t>
                      </a:r>
                      <a:r>
                        <a:rPr lang="it-IT" sz="1400" u="none" strike="noStrike">
                          <a:effectLst/>
                        </a:rPr>
                        <a:t>+D</a:t>
                      </a:r>
                      <a:r>
                        <a:rPr lang="it-IT" sz="1400" u="none" strike="noStrike" baseline="-25000">
                          <a:effectLst/>
                        </a:rPr>
                        <a:t>i-1</a:t>
                      </a:r>
                      <a:r>
                        <a:rPr lang="it-IT" sz="1400" u="none" strike="noStrike">
                          <a:effectLst/>
                        </a:rPr>
                        <a:t>)Li}/L</a:t>
                      </a:r>
                      <a:r>
                        <a:rPr lang="it-IT" sz="1400" u="none" strike="noStrike" baseline="30000">
                          <a:effectLst/>
                        </a:rPr>
                        <a:t>2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u="none" strike="noStrike">
                          <a:effectLst/>
                        </a:rPr>
                        <a:t> 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u="none" strike="noStrike" dirty="0">
                          <a:effectLst/>
                        </a:rPr>
                        <a:t> 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8" marR="7348" marT="734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S</a:t>
                      </a:r>
                      <a:r>
                        <a:rPr lang="en-US" sz="1200" b="1" i="0" u="none" strike="noStrike" baseline="-25000">
                          <a:solidFill>
                            <a:srgbClr val="000000"/>
                          </a:solidFill>
                          <a:latin typeface="Calibri"/>
                        </a:rPr>
                        <a:t>eq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24.41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u="none" strike="noStrike" dirty="0">
                          <a:effectLst/>
                        </a:rPr>
                        <a:t>m /km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48" marR="7348" marT="7348" marB="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34668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8AEB0-F423-44D6-A73A-EF082AFB7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423" y="346731"/>
            <a:ext cx="7772400" cy="1143000"/>
          </a:xfrm>
        </p:spPr>
        <p:txBody>
          <a:bodyPr>
            <a:noAutofit/>
          </a:bodyPr>
          <a:lstStyle/>
          <a:p>
            <a:r>
              <a:rPr lang="en-IN" sz="4400" b="1" dirty="0">
                <a:solidFill>
                  <a:srgbClr val="002060"/>
                </a:solidFill>
              </a:rPr>
              <a:t>Catchment Area Delineation (ArcGIS)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7819317"/>
              </p:ext>
            </p:extLst>
          </p:nvPr>
        </p:nvGraphicFramePr>
        <p:xfrm>
          <a:off x="742275" y="3298370"/>
          <a:ext cx="2664296" cy="8153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80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46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16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IN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IN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IN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sq. km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IN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L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IN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59.6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IN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km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IN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Lc</a:t>
                      </a:r>
                      <a:endParaRPr kumimoji="0" lang="en-IN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IN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26.2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IN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km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IN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ESS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IN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24.41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IN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m/km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27" name="Picture 3" descr="C:\Users\ADMIN\Desktop\ISLY\Idamalayar-DF-Stuy\CA_Idam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2617" y="1907051"/>
            <a:ext cx="7058346" cy="44544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106592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69060" y="1119548"/>
            <a:ext cx="9708107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500" b="1" dirty="0">
                <a:solidFill>
                  <a:schemeClr val="accent1">
                    <a:lumMod val="75000"/>
                  </a:schemeClr>
                </a:solidFill>
                <a:latin typeface="Algerian" panose="04020705040A02060702" pitchFamily="82" charset="0"/>
              </a:rPr>
              <a:t>Thank You !</a:t>
            </a:r>
          </a:p>
          <a:p>
            <a:pPr algn="ctr"/>
            <a:r>
              <a:rPr lang="hi-IN" sz="12500" b="1" dirty="0">
                <a:solidFill>
                  <a:schemeClr val="accent1">
                    <a:lumMod val="75000"/>
                  </a:schemeClr>
                </a:solidFill>
                <a:latin typeface="Algerian" panose="04020705040A02060702" pitchFamily="82" charset="0"/>
              </a:rPr>
              <a:t>धन्यवाद</a:t>
            </a:r>
            <a:r>
              <a:rPr lang="en-IN" sz="12500" b="1" dirty="0">
                <a:solidFill>
                  <a:schemeClr val="accent1">
                    <a:lumMod val="75000"/>
                  </a:schemeClr>
                </a:solidFill>
                <a:latin typeface="Algerian" panose="04020705040A02060702" pitchFamily="82" charset="0"/>
              </a:rPr>
              <a:t> 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338328"/>
            <a:ext cx="10058400" cy="1399032"/>
          </a:xfrm>
        </p:spPr>
        <p:txBody>
          <a:bodyPr>
            <a:normAutofit/>
          </a:bodyPr>
          <a:lstStyle/>
          <a:p>
            <a:r>
              <a:rPr lang="en-IN" sz="4400" b="1" dirty="0" err="1">
                <a:solidFill>
                  <a:srgbClr val="002060"/>
                </a:solidFill>
              </a:rPr>
              <a:t>Catalog</a:t>
            </a:r>
            <a:r>
              <a:rPr lang="en-IN" sz="4400" b="1" dirty="0">
                <a:solidFill>
                  <a:srgbClr val="002060"/>
                </a:solidFill>
              </a:rPr>
              <a:t> to Connect to Folder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4816" y="1910378"/>
            <a:ext cx="7901283" cy="4472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F7775F-80B8-9B07-815B-31173DC7956F}"/>
              </a:ext>
            </a:extLst>
          </p:cNvPr>
          <p:cNvSpPr txBox="1"/>
          <p:nvPr/>
        </p:nvSpPr>
        <p:spPr>
          <a:xfrm>
            <a:off x="1024128" y="2907792"/>
            <a:ext cx="2185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Arc GIS interface </a:t>
            </a:r>
            <a:endParaRPr lang="en-IN" sz="2800" b="1" i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267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4400" b="1" dirty="0">
                <a:solidFill>
                  <a:srgbClr val="002060"/>
                </a:solidFill>
              </a:rPr>
              <a:t>Adding the Project Folder</a:t>
            </a:r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8056" y="1911096"/>
            <a:ext cx="7793736" cy="448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D3DF24-84D9-6EA6-DEBD-ABF9037CEC6E}"/>
              </a:ext>
            </a:extLst>
          </p:cNvPr>
          <p:cNvSpPr txBox="1"/>
          <p:nvPr/>
        </p:nvSpPr>
        <p:spPr>
          <a:xfrm>
            <a:off x="777091" y="3005729"/>
            <a:ext cx="23322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Using </a:t>
            </a:r>
            <a:endParaRPr lang="en-IN" sz="32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ED50DB-DA4B-E252-C042-558B10A1A6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091" y="3708971"/>
            <a:ext cx="2867346" cy="186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527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4400" b="1" dirty="0">
                <a:solidFill>
                  <a:srgbClr val="002060"/>
                </a:solidFill>
              </a:rPr>
              <a:t>Folder Connection Step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708971" y="1941816"/>
            <a:ext cx="8181934" cy="4438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B91F51-F4CA-8DBA-D978-8F306E3D4EB7}"/>
              </a:ext>
            </a:extLst>
          </p:cNvPr>
          <p:cNvSpPr txBox="1"/>
          <p:nvPr/>
        </p:nvSpPr>
        <p:spPr>
          <a:xfrm>
            <a:off x="1097280" y="2661007"/>
            <a:ext cx="239593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Select the folder created  for the project</a:t>
            </a:r>
            <a:endParaRPr lang="en-IN" sz="32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088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061" y="203201"/>
            <a:ext cx="10140593" cy="1725602"/>
          </a:xfrm>
        </p:spPr>
        <p:txBody>
          <a:bodyPr>
            <a:noAutofit/>
          </a:bodyPr>
          <a:lstStyle/>
          <a:p>
            <a:pPr algn="just"/>
            <a:r>
              <a:rPr lang="en-IN" sz="3600" b="1" dirty="0">
                <a:solidFill>
                  <a:srgbClr val="002060"/>
                </a:solidFill>
              </a:rPr>
              <a:t>Connect to Projects SRTM File</a:t>
            </a:r>
            <a:br>
              <a:rPr lang="en-IN" sz="3600" b="1" dirty="0">
                <a:solidFill>
                  <a:srgbClr val="002060"/>
                </a:solidFill>
              </a:rPr>
            </a:br>
            <a:r>
              <a:rPr lang="en-IN" sz="3600" b="1" dirty="0">
                <a:solidFill>
                  <a:srgbClr val="002060"/>
                </a:solidFill>
              </a:rPr>
              <a:t>(Data Management Tools-&gt;Projection &amp; Transformations-&gt;Raster-&gt;Project Raster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954613" y="1969899"/>
            <a:ext cx="7772400" cy="4369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606748-7CD1-53F7-803E-72D8CED52D4A}"/>
              </a:ext>
            </a:extLst>
          </p:cNvPr>
          <p:cNvSpPr txBox="1"/>
          <p:nvPr/>
        </p:nvSpPr>
        <p:spPr>
          <a:xfrm>
            <a:off x="1089061" y="2825393"/>
            <a:ext cx="23630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Provide projection to the SRTM file </a:t>
            </a:r>
            <a:endParaRPr lang="en-IN" sz="28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57631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34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C7016"/>
      </a:accent1>
      <a:accent2>
        <a:srgbClr val="F8931D"/>
      </a:accent2>
      <a:accent3>
        <a:srgbClr val="CE8D3E"/>
      </a:accent3>
      <a:accent4>
        <a:srgbClr val="E64823"/>
      </a:accent4>
      <a:accent5>
        <a:srgbClr val="FFCA08"/>
      </a:accent5>
      <a:accent6>
        <a:srgbClr val="9C6A6A"/>
      </a:accent6>
      <a:hlink>
        <a:srgbClr val="2998E3"/>
      </a:hlink>
      <a:folHlink>
        <a:srgbClr val="7F723D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F5B7AB07-F859-4656-A1C1-DAFCFA0ACA4B}" vid="{A6E2497D-935A-4CFD-B9FD-6DCB15FA68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arcel">
    <a:dk1>
      <a:srgbClr val="000000"/>
    </a:dk1>
    <a:lt1>
      <a:srgbClr val="FFFFFF"/>
    </a:lt1>
    <a:dk2>
      <a:srgbClr val="4A5356"/>
    </a:dk2>
    <a:lt2>
      <a:srgbClr val="E8E3CE"/>
    </a:lt2>
    <a:accent1>
      <a:srgbClr val="F6A21D"/>
    </a:accent1>
    <a:accent2>
      <a:srgbClr val="9BAFB5"/>
    </a:accent2>
    <a:accent3>
      <a:srgbClr val="C96731"/>
    </a:accent3>
    <a:accent4>
      <a:srgbClr val="9CA383"/>
    </a:accent4>
    <a:accent5>
      <a:srgbClr val="87795D"/>
    </a:accent5>
    <a:accent6>
      <a:srgbClr val="A0988C"/>
    </a:accent6>
    <a:hlink>
      <a:srgbClr val="00B0F0"/>
    </a:hlink>
    <a:folHlink>
      <a:srgbClr val="738F97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7" ma:contentTypeDescription="Create a new document." ma:contentTypeScope="" ma:versionID="c6f9a84f66a9c8b9a21755b9ffafb945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27df39e3e7036dff54f89ddd5805ce72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  <_ip_UnifiedCompliancePolicyUIAction xmlns="http://schemas.microsoft.com/sharepoint/v3" xsi:nil="true"/>
    <Image xmlns="71af3243-3dd4-4a8d-8c0d-dd76da1f02a5">
      <Url xsi:nil="true"/>
      <Description xsi:nil="true"/>
    </Image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</documentManagement>
</p:properties>
</file>

<file path=customXml/itemProps1.xml><?xml version="1.0" encoding="utf-8"?>
<ds:datastoreItem xmlns:ds="http://schemas.openxmlformats.org/officeDocument/2006/customXml" ds:itemID="{AA3F7EDC-E5B4-4BBC-9D2A-CBE6D46C37A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2957789-34B8-480C-AF9B-3EB54B9E5C9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03EEFF0-FB57-4CB4-8BFC-DF397689E2ED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{356F2293-1B38-4CCE-A85D-C2F9C121EAAF}tf22712842_win32</Template>
  <TotalTime>295</TotalTime>
  <Words>1020</Words>
  <Application>Microsoft Office PowerPoint</Application>
  <PresentationFormat>Widescreen</PresentationFormat>
  <Paragraphs>261</Paragraphs>
  <Slides>54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1" baseType="lpstr">
      <vt:lpstr>Algerian</vt:lpstr>
      <vt:lpstr>Arial</vt:lpstr>
      <vt:lpstr>Bookman Old Style</vt:lpstr>
      <vt:lpstr>Calibri</vt:lpstr>
      <vt:lpstr>Franklin Gothic Book</vt:lpstr>
      <vt:lpstr>Wingdings</vt:lpstr>
      <vt:lpstr>Custom</vt:lpstr>
      <vt:lpstr>Single Catchment Delineation using ArcGIS</vt:lpstr>
      <vt:lpstr> Catchment Parameter Estimation using Arc GIS</vt:lpstr>
      <vt:lpstr>Selection of SRTM File</vt:lpstr>
      <vt:lpstr>Selection of SRTM File</vt:lpstr>
      <vt:lpstr>Make a Project folder</vt:lpstr>
      <vt:lpstr>Catalog to Connect to Folder</vt:lpstr>
      <vt:lpstr>Adding the Project Folder</vt:lpstr>
      <vt:lpstr>Folder Connection Step</vt:lpstr>
      <vt:lpstr>Connect to Projects SRTM File (Data Management Tools-&gt;Projection &amp; Transformations-&gt;Raster-&gt;Project Raster</vt:lpstr>
      <vt:lpstr>Add OUTPUT COORDINATE SYSTEM</vt:lpstr>
      <vt:lpstr>Check Coordinate System(Right Click-&gt;Data Frame Properties)</vt:lpstr>
      <vt:lpstr>PowerPoint Presentation</vt:lpstr>
      <vt:lpstr>Perform the PREPROCESSING STEPS ( Fill Sinks to Adjoint Catchment Processing)-Fill sink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Drainage line processing</vt:lpstr>
      <vt:lpstr>Adjoint catchment processing</vt:lpstr>
      <vt:lpstr>To Start New Project </vt:lpstr>
      <vt:lpstr>Start New Project</vt:lpstr>
      <vt:lpstr>Define the project</vt:lpstr>
      <vt:lpstr>Start New Project</vt:lpstr>
      <vt:lpstr>Now add project point (Locate the project location using ‘’GO TO XY’’, See next slides to locate the project point)</vt:lpstr>
      <vt:lpstr>Go to XY and locate project</vt:lpstr>
      <vt:lpstr>Add project coordinates(23°32’55.54” N &amp; 85°08’3.93” E) and flash to locate the project point </vt:lpstr>
      <vt:lpstr>Zoom near Project Point to mark the project Point</vt:lpstr>
      <vt:lpstr>Project Points</vt:lpstr>
      <vt:lpstr>Generate Project</vt:lpstr>
      <vt:lpstr>Catchment processing contd.......</vt:lpstr>
      <vt:lpstr>Delineated catchment</vt:lpstr>
      <vt:lpstr>Basin Merge</vt:lpstr>
      <vt:lpstr>Basin Merge contd....</vt:lpstr>
      <vt:lpstr>Merged Basin</vt:lpstr>
      <vt:lpstr>Go to Characteristics : perform River Length, River Slope, Longest Flow path, Basin Centroid, Centroidal Longest Flow path etc one by one. </vt:lpstr>
      <vt:lpstr>River length computation</vt:lpstr>
      <vt:lpstr>River slope computation</vt:lpstr>
      <vt:lpstr>Longest flow path computation</vt:lpstr>
      <vt:lpstr>Basin centroid computation</vt:lpstr>
      <vt:lpstr>Centroid elevation computation</vt:lpstr>
      <vt:lpstr>Centroidal longest flow path</vt:lpstr>
      <vt:lpstr>Estimation of River Length, Basin Centroid, Longest River Path, Basin Centroid, Centroidal Longest Flow Path</vt:lpstr>
      <vt:lpstr>Seeing values from attribute table</vt:lpstr>
      <vt:lpstr> Calculation of Slope</vt:lpstr>
      <vt:lpstr>River Slope Profile</vt:lpstr>
      <vt:lpstr>Computation of Equivalent Slope</vt:lpstr>
      <vt:lpstr>Catchment Area Delineation (ArcGIS)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Single Catchment Delineation using ArcGIS</dc:title>
  <dc:creator>Vijay Singh</dc:creator>
  <cp:lastModifiedBy>Vijay Singh</cp:lastModifiedBy>
  <cp:revision>10</cp:revision>
  <dcterms:created xsi:type="dcterms:W3CDTF">2024-04-20T04:29:08Z</dcterms:created>
  <dcterms:modified xsi:type="dcterms:W3CDTF">2024-07-06T13:33:53Z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