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8" r:id="rId18"/>
    <p:sldId id="277" r:id="rId19"/>
    <p:sldId id="281" r:id="rId20"/>
    <p:sldId id="280" r:id="rId21"/>
    <p:sldId id="279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-4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ECFEB-5F01-4426-A200-B63273BC501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F4DB5AE-69B6-4DC4-B2A2-5A13A2D6FEAB}">
      <dgm:prSet phldrT="[Text]"/>
      <dgm:spPr/>
      <dgm:t>
        <a:bodyPr/>
        <a:lstStyle/>
        <a:p>
          <a:r>
            <a:rPr lang="en-IN" dirty="0"/>
            <a:t>1</a:t>
          </a:r>
        </a:p>
      </dgm:t>
    </dgm:pt>
    <dgm:pt modelId="{FB7EA67F-D80A-4FF0-831B-8FA686C2685B}" type="parTrans" cxnId="{3D13FDB6-175C-4203-B6D7-5EE2ADD9FBFD}">
      <dgm:prSet/>
      <dgm:spPr/>
      <dgm:t>
        <a:bodyPr/>
        <a:lstStyle/>
        <a:p>
          <a:endParaRPr lang="en-IN"/>
        </a:p>
      </dgm:t>
    </dgm:pt>
    <dgm:pt modelId="{0C0CB507-BD90-4C27-AE08-4E99C2C1ED21}" type="sibTrans" cxnId="{3D13FDB6-175C-4203-B6D7-5EE2ADD9FBFD}">
      <dgm:prSet/>
      <dgm:spPr/>
      <dgm:t>
        <a:bodyPr/>
        <a:lstStyle/>
        <a:p>
          <a:endParaRPr lang="en-IN"/>
        </a:p>
      </dgm:t>
    </dgm:pt>
    <dgm:pt modelId="{33FC5D0C-5FDD-4AC5-B036-48D6BD0366BA}">
      <dgm:prSet phldrT="[Text]"/>
      <dgm:spPr/>
      <dgm:t>
        <a:bodyPr/>
        <a:lstStyle/>
        <a:p>
          <a:pPr algn="just"/>
          <a:r>
            <a:rPr lang="en-IN" dirty="0"/>
            <a:t>Hydro-Mechanical Expert engaged since no experienced Hydro-mechanical Engineers </a:t>
          </a:r>
        </a:p>
      </dgm:t>
    </dgm:pt>
    <dgm:pt modelId="{9D1E0002-E25C-4682-8E14-49BC591DE363}" type="parTrans" cxnId="{B8EAFADA-5894-475C-9667-C8E72903F66F}">
      <dgm:prSet/>
      <dgm:spPr/>
      <dgm:t>
        <a:bodyPr/>
        <a:lstStyle/>
        <a:p>
          <a:endParaRPr lang="en-IN"/>
        </a:p>
      </dgm:t>
    </dgm:pt>
    <dgm:pt modelId="{1D1A4FD8-1477-4376-A405-3D04284A3462}" type="sibTrans" cxnId="{B8EAFADA-5894-475C-9667-C8E72903F66F}">
      <dgm:prSet/>
      <dgm:spPr/>
      <dgm:t>
        <a:bodyPr/>
        <a:lstStyle/>
        <a:p>
          <a:endParaRPr lang="en-IN"/>
        </a:p>
      </dgm:t>
    </dgm:pt>
    <dgm:pt modelId="{3FC4DD3F-C8E2-41EE-B9A8-9DD457F905FB}">
      <dgm:prSet phldrT="[Text]"/>
      <dgm:spPr/>
      <dgm:t>
        <a:bodyPr/>
        <a:lstStyle/>
        <a:p>
          <a:r>
            <a:rPr lang="en-IN" dirty="0"/>
            <a:t>2</a:t>
          </a:r>
        </a:p>
      </dgm:t>
    </dgm:pt>
    <dgm:pt modelId="{B6C1CA86-2344-4D83-88C2-4631DC472CBC}" type="parTrans" cxnId="{0B768300-DC07-48F5-8946-10D43EBAB981}">
      <dgm:prSet/>
      <dgm:spPr/>
      <dgm:t>
        <a:bodyPr/>
        <a:lstStyle/>
        <a:p>
          <a:endParaRPr lang="en-IN"/>
        </a:p>
      </dgm:t>
    </dgm:pt>
    <dgm:pt modelId="{CE4F8CDA-9506-4A91-ACC6-E3F6DE312E59}" type="sibTrans" cxnId="{0B768300-DC07-48F5-8946-10D43EBAB981}">
      <dgm:prSet/>
      <dgm:spPr/>
      <dgm:t>
        <a:bodyPr/>
        <a:lstStyle/>
        <a:p>
          <a:endParaRPr lang="en-IN"/>
        </a:p>
      </dgm:t>
    </dgm:pt>
    <dgm:pt modelId="{A762BF2B-64B2-4B6E-96F9-E1CA59187239}">
      <dgm:prSet phldrT="[Text]"/>
      <dgm:spPr/>
      <dgm:t>
        <a:bodyPr/>
        <a:lstStyle/>
        <a:p>
          <a:pPr algn="just"/>
          <a:r>
            <a:rPr lang="en-IN" dirty="0"/>
            <a:t>Complexities in replacement of wiper and Corner  seals being taken care by the HM Expert with the Contractor</a:t>
          </a:r>
        </a:p>
      </dgm:t>
    </dgm:pt>
    <dgm:pt modelId="{27234E6F-D487-4AC8-BB5F-B5088B70C2FF}" type="parTrans" cxnId="{154B62E3-E746-4CCD-BC93-923E9D441EB6}">
      <dgm:prSet/>
      <dgm:spPr/>
      <dgm:t>
        <a:bodyPr/>
        <a:lstStyle/>
        <a:p>
          <a:endParaRPr lang="en-IN"/>
        </a:p>
      </dgm:t>
    </dgm:pt>
    <dgm:pt modelId="{516A7CC3-784A-4538-AB6E-FE04E429E369}" type="sibTrans" cxnId="{154B62E3-E746-4CCD-BC93-923E9D441EB6}">
      <dgm:prSet/>
      <dgm:spPr/>
      <dgm:t>
        <a:bodyPr/>
        <a:lstStyle/>
        <a:p>
          <a:endParaRPr lang="en-IN"/>
        </a:p>
      </dgm:t>
    </dgm:pt>
    <dgm:pt modelId="{DFB87248-65C8-4930-8CD9-EA7D93169E2D}">
      <dgm:prSet phldrT="[Text]"/>
      <dgm:spPr/>
      <dgm:t>
        <a:bodyPr/>
        <a:lstStyle/>
        <a:p>
          <a:r>
            <a:rPr lang="en-IN" dirty="0"/>
            <a:t>3</a:t>
          </a:r>
        </a:p>
      </dgm:t>
    </dgm:pt>
    <dgm:pt modelId="{E54F5E2D-8E70-4D70-871D-CFF782DD8728}" type="parTrans" cxnId="{29D9140E-20B2-4BC7-A04F-65198BE07482}">
      <dgm:prSet/>
      <dgm:spPr/>
      <dgm:t>
        <a:bodyPr/>
        <a:lstStyle/>
        <a:p>
          <a:endParaRPr lang="en-IN"/>
        </a:p>
      </dgm:t>
    </dgm:pt>
    <dgm:pt modelId="{CACBE52E-F78F-4F5F-BF4B-1B796BACB096}" type="sibTrans" cxnId="{29D9140E-20B2-4BC7-A04F-65198BE07482}">
      <dgm:prSet/>
      <dgm:spPr/>
      <dgm:t>
        <a:bodyPr/>
        <a:lstStyle/>
        <a:p>
          <a:endParaRPr lang="en-IN"/>
        </a:p>
      </dgm:t>
    </dgm:pt>
    <dgm:pt modelId="{B0E188D6-9ED4-4EFB-982E-648E5F8F0AAB}">
      <dgm:prSet phldrT="[Text]"/>
      <dgm:spPr/>
      <dgm:t>
        <a:bodyPr/>
        <a:lstStyle/>
        <a:p>
          <a:pPr algn="just"/>
          <a:r>
            <a:rPr lang="en-IN" dirty="0"/>
            <a:t>Leakage observed after gates are operated at a certain height to pass off the flood</a:t>
          </a:r>
        </a:p>
      </dgm:t>
    </dgm:pt>
    <dgm:pt modelId="{A41459CD-B823-4D93-8509-56AAA6FE29DD}" type="parTrans" cxnId="{251A70A4-13B8-4048-AF8F-1490266DD580}">
      <dgm:prSet/>
      <dgm:spPr/>
      <dgm:t>
        <a:bodyPr/>
        <a:lstStyle/>
        <a:p>
          <a:endParaRPr lang="en-IN"/>
        </a:p>
      </dgm:t>
    </dgm:pt>
    <dgm:pt modelId="{80909FB2-EA4E-4040-93B5-F61F97B567F5}" type="sibTrans" cxnId="{251A70A4-13B8-4048-AF8F-1490266DD580}">
      <dgm:prSet/>
      <dgm:spPr/>
      <dgm:t>
        <a:bodyPr/>
        <a:lstStyle/>
        <a:p>
          <a:endParaRPr lang="en-IN"/>
        </a:p>
      </dgm:t>
    </dgm:pt>
    <dgm:pt modelId="{CB88E6ED-7AD8-4D0A-9649-2A635D498D12}">
      <dgm:prSet/>
      <dgm:spPr/>
      <dgm:t>
        <a:bodyPr/>
        <a:lstStyle/>
        <a:p>
          <a:r>
            <a:rPr lang="en-IN" dirty="0"/>
            <a:t>4</a:t>
          </a:r>
        </a:p>
      </dgm:t>
    </dgm:pt>
    <dgm:pt modelId="{A812E28E-7AF4-4574-A87D-0C8A8E5FFFCE}" type="parTrans" cxnId="{AFFC32FD-45C5-47C5-9132-57BF4E2F60CF}">
      <dgm:prSet/>
      <dgm:spPr/>
      <dgm:t>
        <a:bodyPr/>
        <a:lstStyle/>
        <a:p>
          <a:endParaRPr lang="en-IN"/>
        </a:p>
      </dgm:t>
    </dgm:pt>
    <dgm:pt modelId="{4EB9E2B2-14A5-46DC-9986-6CD0113B05A2}" type="sibTrans" cxnId="{AFFC32FD-45C5-47C5-9132-57BF4E2F60CF}">
      <dgm:prSet/>
      <dgm:spPr/>
      <dgm:t>
        <a:bodyPr/>
        <a:lstStyle/>
        <a:p>
          <a:endParaRPr lang="en-IN"/>
        </a:p>
      </dgm:t>
    </dgm:pt>
    <dgm:pt modelId="{F59C08B6-FF6F-4B44-B3CC-355FCC941A0E}">
      <dgm:prSet/>
      <dgm:spPr/>
      <dgm:t>
        <a:bodyPr/>
        <a:lstStyle/>
        <a:p>
          <a:r>
            <a:rPr lang="en-US" dirty="0"/>
            <a:t>Proposal for Replacement of Radial Gates </a:t>
          </a:r>
          <a:endParaRPr lang="en-IN" dirty="0"/>
        </a:p>
      </dgm:t>
    </dgm:pt>
    <dgm:pt modelId="{7444BB51-C88C-492A-8D51-F0AC8CF4153A}" type="parTrans" cxnId="{8BC57668-D01C-4348-96CC-CAB93B91850B}">
      <dgm:prSet/>
      <dgm:spPr/>
    </dgm:pt>
    <dgm:pt modelId="{E3786867-F81C-4455-9A1D-B24A78630412}" type="sibTrans" cxnId="{8BC57668-D01C-4348-96CC-CAB93B91850B}">
      <dgm:prSet/>
      <dgm:spPr/>
    </dgm:pt>
    <dgm:pt modelId="{B2AF602D-68C4-4274-B02B-F08C94C3EE45}">
      <dgm:prSet/>
      <dgm:spPr/>
      <dgm:t>
        <a:bodyPr/>
        <a:lstStyle/>
        <a:p>
          <a:endParaRPr lang="en-IN" dirty="0"/>
        </a:p>
      </dgm:t>
    </dgm:pt>
    <dgm:pt modelId="{0CBC7487-3C99-4202-906C-E2CA4A47B8AD}" type="parTrans" cxnId="{A0ED74E6-AB15-4335-8BAB-8CADF7297C55}">
      <dgm:prSet/>
      <dgm:spPr/>
      <dgm:t>
        <a:bodyPr/>
        <a:lstStyle/>
        <a:p>
          <a:endParaRPr lang="en-IN"/>
        </a:p>
      </dgm:t>
    </dgm:pt>
    <dgm:pt modelId="{3A9D68AE-BD71-4B16-9125-8E80C3ABAD65}" type="sibTrans" cxnId="{A0ED74E6-AB15-4335-8BAB-8CADF7297C55}">
      <dgm:prSet/>
      <dgm:spPr/>
      <dgm:t>
        <a:bodyPr/>
        <a:lstStyle/>
        <a:p>
          <a:endParaRPr lang="en-IN"/>
        </a:p>
      </dgm:t>
    </dgm:pt>
    <dgm:pt modelId="{448E6879-84D4-42CE-B996-87CFF5AC0708}" type="pres">
      <dgm:prSet presAssocID="{A7CECFEB-5F01-4426-A200-B63273BC501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D9AA276-3147-4D77-B09D-A9A6133D3B98}" type="pres">
      <dgm:prSet presAssocID="{BF4DB5AE-69B6-4DC4-B2A2-5A13A2D6FEAB}" presName="composite" presStyleCnt="0"/>
      <dgm:spPr/>
    </dgm:pt>
    <dgm:pt modelId="{612135DA-354D-41E7-81E3-218ADB552FAC}" type="pres">
      <dgm:prSet presAssocID="{BF4DB5AE-69B6-4DC4-B2A2-5A13A2D6FEAB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5FB2ADD-458D-4FB5-AEE1-985C42C70343}" type="pres">
      <dgm:prSet presAssocID="{BF4DB5AE-69B6-4DC4-B2A2-5A13A2D6FEAB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35FDD4F-84C3-4F16-A52C-5E1A7241DC45}" type="pres">
      <dgm:prSet presAssocID="{0C0CB507-BD90-4C27-AE08-4E99C2C1ED21}" presName="sp" presStyleCnt="0"/>
      <dgm:spPr/>
    </dgm:pt>
    <dgm:pt modelId="{4CF685E6-DFE8-49FD-9935-23066E30FA31}" type="pres">
      <dgm:prSet presAssocID="{3FC4DD3F-C8E2-41EE-B9A8-9DD457F905FB}" presName="composite" presStyleCnt="0"/>
      <dgm:spPr/>
    </dgm:pt>
    <dgm:pt modelId="{90D245A2-5780-4D02-A507-44B9C91AC434}" type="pres">
      <dgm:prSet presAssocID="{3FC4DD3F-C8E2-41EE-B9A8-9DD457F905F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39AEAD2-41FA-4AD2-B780-163A1A7499A4}" type="pres">
      <dgm:prSet presAssocID="{3FC4DD3F-C8E2-41EE-B9A8-9DD457F905F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DE624E2-7928-42A8-B1C3-62F50E4148E0}" type="pres">
      <dgm:prSet presAssocID="{CE4F8CDA-9506-4A91-ACC6-E3F6DE312E59}" presName="sp" presStyleCnt="0"/>
      <dgm:spPr/>
    </dgm:pt>
    <dgm:pt modelId="{8B92EA60-4A1B-4A27-B947-791F9B7023F6}" type="pres">
      <dgm:prSet presAssocID="{DFB87248-65C8-4930-8CD9-EA7D93169E2D}" presName="composite" presStyleCnt="0"/>
      <dgm:spPr/>
    </dgm:pt>
    <dgm:pt modelId="{57E967B3-69EF-49E6-AFDB-CA4F3639A3C8}" type="pres">
      <dgm:prSet presAssocID="{DFB87248-65C8-4930-8CD9-EA7D93169E2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30DFE05-5311-40CC-B625-4C92C425FE38}" type="pres">
      <dgm:prSet presAssocID="{DFB87248-65C8-4930-8CD9-EA7D93169E2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6909FAB-D116-42D6-9787-A01C592DDD06}" type="pres">
      <dgm:prSet presAssocID="{CACBE52E-F78F-4F5F-BF4B-1B796BACB096}" presName="sp" presStyleCnt="0"/>
      <dgm:spPr/>
    </dgm:pt>
    <dgm:pt modelId="{007AD718-C9A0-4B87-B9A8-58F0CA41C00A}" type="pres">
      <dgm:prSet presAssocID="{CB88E6ED-7AD8-4D0A-9649-2A635D498D12}" presName="composite" presStyleCnt="0"/>
      <dgm:spPr/>
    </dgm:pt>
    <dgm:pt modelId="{A9B3CCF7-C424-4B95-AD8F-370E6D8D7850}" type="pres">
      <dgm:prSet presAssocID="{CB88E6ED-7AD8-4D0A-9649-2A635D498D1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4EDFDB7-72DA-4CC3-B4F3-BF039B442201}" type="pres">
      <dgm:prSet presAssocID="{CB88E6ED-7AD8-4D0A-9649-2A635D498D1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51A70A4-13B8-4048-AF8F-1490266DD580}" srcId="{DFB87248-65C8-4930-8CD9-EA7D93169E2D}" destId="{B0E188D6-9ED4-4EFB-982E-648E5F8F0AAB}" srcOrd="0" destOrd="0" parTransId="{A41459CD-B823-4D93-8509-56AAA6FE29DD}" sibTransId="{80909FB2-EA4E-4040-93B5-F61F97B567F5}"/>
    <dgm:cxn modelId="{A0ED74E6-AB15-4335-8BAB-8CADF7297C55}" srcId="{CB88E6ED-7AD8-4D0A-9649-2A635D498D12}" destId="{B2AF602D-68C4-4274-B02B-F08C94C3EE45}" srcOrd="1" destOrd="0" parTransId="{0CBC7487-3C99-4202-906C-E2CA4A47B8AD}" sibTransId="{3A9D68AE-BD71-4B16-9125-8E80C3ABAD65}"/>
    <dgm:cxn modelId="{3AD04DE3-BAE3-4247-997B-09FD9A672E25}" type="presOf" srcId="{3FC4DD3F-C8E2-41EE-B9A8-9DD457F905FB}" destId="{90D245A2-5780-4D02-A507-44B9C91AC434}" srcOrd="0" destOrd="0" presId="urn:microsoft.com/office/officeart/2005/8/layout/chevron2"/>
    <dgm:cxn modelId="{3C1D60E5-BE1E-47C4-9998-BB051595EFE2}" type="presOf" srcId="{33FC5D0C-5FDD-4AC5-B036-48D6BD0366BA}" destId="{35FB2ADD-458D-4FB5-AEE1-985C42C70343}" srcOrd="0" destOrd="0" presId="urn:microsoft.com/office/officeart/2005/8/layout/chevron2"/>
    <dgm:cxn modelId="{94A75EF8-2C4D-42F5-89E4-D8A804A6B828}" type="presOf" srcId="{CB88E6ED-7AD8-4D0A-9649-2A635D498D12}" destId="{A9B3CCF7-C424-4B95-AD8F-370E6D8D7850}" srcOrd="0" destOrd="0" presId="urn:microsoft.com/office/officeart/2005/8/layout/chevron2"/>
    <dgm:cxn modelId="{8BC57668-D01C-4348-96CC-CAB93B91850B}" srcId="{CB88E6ED-7AD8-4D0A-9649-2A635D498D12}" destId="{F59C08B6-FF6F-4B44-B3CC-355FCC941A0E}" srcOrd="0" destOrd="0" parTransId="{7444BB51-C88C-492A-8D51-F0AC8CF4153A}" sibTransId="{E3786867-F81C-4455-9A1D-B24A78630412}"/>
    <dgm:cxn modelId="{AFFC32FD-45C5-47C5-9132-57BF4E2F60CF}" srcId="{A7CECFEB-5F01-4426-A200-B63273BC5015}" destId="{CB88E6ED-7AD8-4D0A-9649-2A635D498D12}" srcOrd="3" destOrd="0" parTransId="{A812E28E-7AF4-4574-A87D-0C8A8E5FFFCE}" sibTransId="{4EB9E2B2-14A5-46DC-9986-6CD0113B05A2}"/>
    <dgm:cxn modelId="{C9121386-F3A3-42F4-99C1-4B89ED46C119}" type="presOf" srcId="{BF4DB5AE-69B6-4DC4-B2A2-5A13A2D6FEAB}" destId="{612135DA-354D-41E7-81E3-218ADB552FAC}" srcOrd="0" destOrd="0" presId="urn:microsoft.com/office/officeart/2005/8/layout/chevron2"/>
    <dgm:cxn modelId="{D75464BC-F134-44EF-8F98-59F8E174EB99}" type="presOf" srcId="{DFB87248-65C8-4930-8CD9-EA7D93169E2D}" destId="{57E967B3-69EF-49E6-AFDB-CA4F3639A3C8}" srcOrd="0" destOrd="0" presId="urn:microsoft.com/office/officeart/2005/8/layout/chevron2"/>
    <dgm:cxn modelId="{638F4C8B-7284-487C-98FB-EA71C3215EB5}" type="presOf" srcId="{F59C08B6-FF6F-4B44-B3CC-355FCC941A0E}" destId="{54EDFDB7-72DA-4CC3-B4F3-BF039B442201}" srcOrd="0" destOrd="0" presId="urn:microsoft.com/office/officeart/2005/8/layout/chevron2"/>
    <dgm:cxn modelId="{154B62E3-E746-4CCD-BC93-923E9D441EB6}" srcId="{3FC4DD3F-C8E2-41EE-B9A8-9DD457F905FB}" destId="{A762BF2B-64B2-4B6E-96F9-E1CA59187239}" srcOrd="0" destOrd="0" parTransId="{27234E6F-D487-4AC8-BB5F-B5088B70C2FF}" sibTransId="{516A7CC3-784A-4538-AB6E-FE04E429E369}"/>
    <dgm:cxn modelId="{A0E7308F-E3CB-4313-8DAC-9FECA13096CC}" type="presOf" srcId="{B0E188D6-9ED4-4EFB-982E-648E5F8F0AAB}" destId="{430DFE05-5311-40CC-B625-4C92C425FE38}" srcOrd="0" destOrd="0" presId="urn:microsoft.com/office/officeart/2005/8/layout/chevron2"/>
    <dgm:cxn modelId="{E15C66A7-049E-468F-A5B5-11D1D76B06BC}" type="presOf" srcId="{A762BF2B-64B2-4B6E-96F9-E1CA59187239}" destId="{D39AEAD2-41FA-4AD2-B780-163A1A7499A4}" srcOrd="0" destOrd="0" presId="urn:microsoft.com/office/officeart/2005/8/layout/chevron2"/>
    <dgm:cxn modelId="{0B768300-DC07-48F5-8946-10D43EBAB981}" srcId="{A7CECFEB-5F01-4426-A200-B63273BC5015}" destId="{3FC4DD3F-C8E2-41EE-B9A8-9DD457F905FB}" srcOrd="1" destOrd="0" parTransId="{B6C1CA86-2344-4D83-88C2-4631DC472CBC}" sibTransId="{CE4F8CDA-9506-4A91-ACC6-E3F6DE312E59}"/>
    <dgm:cxn modelId="{3D13FDB6-175C-4203-B6D7-5EE2ADD9FBFD}" srcId="{A7CECFEB-5F01-4426-A200-B63273BC5015}" destId="{BF4DB5AE-69B6-4DC4-B2A2-5A13A2D6FEAB}" srcOrd="0" destOrd="0" parTransId="{FB7EA67F-D80A-4FF0-831B-8FA686C2685B}" sibTransId="{0C0CB507-BD90-4C27-AE08-4E99C2C1ED21}"/>
    <dgm:cxn modelId="{7269A582-9614-4D6D-B982-262DD2A0B285}" type="presOf" srcId="{B2AF602D-68C4-4274-B02B-F08C94C3EE45}" destId="{54EDFDB7-72DA-4CC3-B4F3-BF039B442201}" srcOrd="0" destOrd="1" presId="urn:microsoft.com/office/officeart/2005/8/layout/chevron2"/>
    <dgm:cxn modelId="{29D9140E-20B2-4BC7-A04F-65198BE07482}" srcId="{A7CECFEB-5F01-4426-A200-B63273BC5015}" destId="{DFB87248-65C8-4930-8CD9-EA7D93169E2D}" srcOrd="2" destOrd="0" parTransId="{E54F5E2D-8E70-4D70-871D-CFF782DD8728}" sibTransId="{CACBE52E-F78F-4F5F-BF4B-1B796BACB096}"/>
    <dgm:cxn modelId="{B8EAFADA-5894-475C-9667-C8E72903F66F}" srcId="{BF4DB5AE-69B6-4DC4-B2A2-5A13A2D6FEAB}" destId="{33FC5D0C-5FDD-4AC5-B036-48D6BD0366BA}" srcOrd="0" destOrd="0" parTransId="{9D1E0002-E25C-4682-8E14-49BC591DE363}" sibTransId="{1D1A4FD8-1477-4376-A405-3D04284A3462}"/>
    <dgm:cxn modelId="{E5598540-8240-485E-A432-0CD9B85D584A}" type="presOf" srcId="{A7CECFEB-5F01-4426-A200-B63273BC5015}" destId="{448E6879-84D4-42CE-B996-87CFF5AC0708}" srcOrd="0" destOrd="0" presId="urn:microsoft.com/office/officeart/2005/8/layout/chevron2"/>
    <dgm:cxn modelId="{3A675995-B6A2-4EE6-A8A4-6532B6B42873}" type="presParOf" srcId="{448E6879-84D4-42CE-B996-87CFF5AC0708}" destId="{0D9AA276-3147-4D77-B09D-A9A6133D3B98}" srcOrd="0" destOrd="0" presId="urn:microsoft.com/office/officeart/2005/8/layout/chevron2"/>
    <dgm:cxn modelId="{2E8214FC-F942-442B-AC01-88ECB4323743}" type="presParOf" srcId="{0D9AA276-3147-4D77-B09D-A9A6133D3B98}" destId="{612135DA-354D-41E7-81E3-218ADB552FAC}" srcOrd="0" destOrd="0" presId="urn:microsoft.com/office/officeart/2005/8/layout/chevron2"/>
    <dgm:cxn modelId="{D50D4E0C-6110-4C22-BE53-3BA22508186A}" type="presParOf" srcId="{0D9AA276-3147-4D77-B09D-A9A6133D3B98}" destId="{35FB2ADD-458D-4FB5-AEE1-985C42C70343}" srcOrd="1" destOrd="0" presId="urn:microsoft.com/office/officeart/2005/8/layout/chevron2"/>
    <dgm:cxn modelId="{D40FE00A-D1F1-48A8-85CE-9316F1C5D0D3}" type="presParOf" srcId="{448E6879-84D4-42CE-B996-87CFF5AC0708}" destId="{D35FDD4F-84C3-4F16-A52C-5E1A7241DC45}" srcOrd="1" destOrd="0" presId="urn:microsoft.com/office/officeart/2005/8/layout/chevron2"/>
    <dgm:cxn modelId="{FDEB7F70-E483-47B7-9765-F8834BCCDEA2}" type="presParOf" srcId="{448E6879-84D4-42CE-B996-87CFF5AC0708}" destId="{4CF685E6-DFE8-49FD-9935-23066E30FA31}" srcOrd="2" destOrd="0" presId="urn:microsoft.com/office/officeart/2005/8/layout/chevron2"/>
    <dgm:cxn modelId="{906D77F0-DFC2-4253-B4F0-7F5BFBB5FF9E}" type="presParOf" srcId="{4CF685E6-DFE8-49FD-9935-23066E30FA31}" destId="{90D245A2-5780-4D02-A507-44B9C91AC434}" srcOrd="0" destOrd="0" presId="urn:microsoft.com/office/officeart/2005/8/layout/chevron2"/>
    <dgm:cxn modelId="{CDE39F4E-F1FD-4070-8E9D-8AEE6D736FD1}" type="presParOf" srcId="{4CF685E6-DFE8-49FD-9935-23066E30FA31}" destId="{D39AEAD2-41FA-4AD2-B780-163A1A7499A4}" srcOrd="1" destOrd="0" presId="urn:microsoft.com/office/officeart/2005/8/layout/chevron2"/>
    <dgm:cxn modelId="{C8DBA5C1-B734-4D72-A985-410B7523DB62}" type="presParOf" srcId="{448E6879-84D4-42CE-B996-87CFF5AC0708}" destId="{0DE624E2-7928-42A8-B1C3-62F50E4148E0}" srcOrd="3" destOrd="0" presId="urn:microsoft.com/office/officeart/2005/8/layout/chevron2"/>
    <dgm:cxn modelId="{846AE200-B331-4BA0-87FB-49996E158718}" type="presParOf" srcId="{448E6879-84D4-42CE-B996-87CFF5AC0708}" destId="{8B92EA60-4A1B-4A27-B947-791F9B7023F6}" srcOrd="4" destOrd="0" presId="urn:microsoft.com/office/officeart/2005/8/layout/chevron2"/>
    <dgm:cxn modelId="{514618FA-70DA-49BB-9FE9-1B84C24076CB}" type="presParOf" srcId="{8B92EA60-4A1B-4A27-B947-791F9B7023F6}" destId="{57E967B3-69EF-49E6-AFDB-CA4F3639A3C8}" srcOrd="0" destOrd="0" presId="urn:microsoft.com/office/officeart/2005/8/layout/chevron2"/>
    <dgm:cxn modelId="{3F42C904-C9E2-40E2-B23B-78A724BE6506}" type="presParOf" srcId="{8B92EA60-4A1B-4A27-B947-791F9B7023F6}" destId="{430DFE05-5311-40CC-B625-4C92C425FE38}" srcOrd="1" destOrd="0" presId="urn:microsoft.com/office/officeart/2005/8/layout/chevron2"/>
    <dgm:cxn modelId="{F0937EF7-AAE0-4BA2-BD80-B3E6E2ED2BDC}" type="presParOf" srcId="{448E6879-84D4-42CE-B996-87CFF5AC0708}" destId="{16909FAB-D116-42D6-9787-A01C592DDD06}" srcOrd="5" destOrd="0" presId="urn:microsoft.com/office/officeart/2005/8/layout/chevron2"/>
    <dgm:cxn modelId="{98E6CE2B-EA32-4F1A-A101-412D6EA9A524}" type="presParOf" srcId="{448E6879-84D4-42CE-B996-87CFF5AC0708}" destId="{007AD718-C9A0-4B87-B9A8-58F0CA41C00A}" srcOrd="6" destOrd="0" presId="urn:microsoft.com/office/officeart/2005/8/layout/chevron2"/>
    <dgm:cxn modelId="{8A6894C5-B6C5-4182-9B7E-33431975649A}" type="presParOf" srcId="{007AD718-C9A0-4B87-B9A8-58F0CA41C00A}" destId="{A9B3CCF7-C424-4B95-AD8F-370E6D8D7850}" srcOrd="0" destOrd="0" presId="urn:microsoft.com/office/officeart/2005/8/layout/chevron2"/>
    <dgm:cxn modelId="{4FB78C59-254D-470A-B4A2-AA874F768CE6}" type="presParOf" srcId="{007AD718-C9A0-4B87-B9A8-58F0CA41C00A}" destId="{54EDFDB7-72DA-4CC3-B4F3-BF039B44220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7C703-0B94-4D8F-B50B-49527A645D07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D95EE99-17AA-4CE2-8ECA-39A499A8DBCB}">
      <dgm:prSet phldrT="[Text]" custT="1"/>
      <dgm:spPr/>
      <dgm:t>
        <a:bodyPr/>
        <a:lstStyle/>
        <a:p>
          <a:pPr algn="just"/>
          <a:r>
            <a:rPr lang="en-IN" sz="2800" dirty="0">
              <a:solidFill>
                <a:srgbClr val="0070C0"/>
              </a:solidFill>
            </a:rPr>
            <a:t>Sluice Radial Gate No.2. touching the top sill beam when opens only </a:t>
          </a:r>
          <a:r>
            <a:rPr lang="en-IN" sz="2800" dirty="0" err="1">
              <a:solidFill>
                <a:srgbClr val="0070C0"/>
              </a:solidFill>
            </a:rPr>
            <a:t>upto</a:t>
          </a:r>
          <a:r>
            <a:rPr lang="en-IN" sz="2800" dirty="0">
              <a:solidFill>
                <a:srgbClr val="0070C0"/>
              </a:solidFill>
            </a:rPr>
            <a:t> 3m Height</a:t>
          </a:r>
        </a:p>
      </dgm:t>
    </dgm:pt>
    <dgm:pt modelId="{C601069F-134F-4146-BDBD-56A7093B34D6}" type="parTrans" cxnId="{D09DD7CE-B8C2-4E0A-995D-778DE0A015C6}">
      <dgm:prSet/>
      <dgm:spPr/>
      <dgm:t>
        <a:bodyPr/>
        <a:lstStyle/>
        <a:p>
          <a:endParaRPr lang="en-IN"/>
        </a:p>
      </dgm:t>
    </dgm:pt>
    <dgm:pt modelId="{2A91DFC3-0C47-4196-92C6-1EE6EC979745}" type="sibTrans" cxnId="{D09DD7CE-B8C2-4E0A-995D-778DE0A015C6}">
      <dgm:prSet/>
      <dgm:spPr/>
      <dgm:t>
        <a:bodyPr/>
        <a:lstStyle/>
        <a:p>
          <a:endParaRPr lang="en-IN"/>
        </a:p>
      </dgm:t>
    </dgm:pt>
    <dgm:pt modelId="{A8F207A0-E8F3-4818-8A7E-C9ADDB70773A}">
      <dgm:prSet phldrT="[Text]"/>
      <dgm:spPr/>
      <dgm:t>
        <a:bodyPr/>
        <a:lstStyle/>
        <a:p>
          <a:r>
            <a:rPr lang="en-US" dirty="0"/>
            <a:t>1</a:t>
          </a:r>
          <a:endParaRPr lang="en-IN" dirty="0"/>
        </a:p>
      </dgm:t>
    </dgm:pt>
    <dgm:pt modelId="{8ED29995-93B9-4785-B70F-B88769C5D994}" type="sibTrans" cxnId="{D86E3855-2D54-4ACE-8969-265EEB05C922}">
      <dgm:prSet/>
      <dgm:spPr/>
      <dgm:t>
        <a:bodyPr/>
        <a:lstStyle/>
        <a:p>
          <a:endParaRPr lang="en-IN"/>
        </a:p>
      </dgm:t>
    </dgm:pt>
    <dgm:pt modelId="{EB556AAF-2C8A-408B-BE89-01862B88B571}" type="parTrans" cxnId="{D86E3855-2D54-4ACE-8969-265EEB05C922}">
      <dgm:prSet/>
      <dgm:spPr/>
      <dgm:t>
        <a:bodyPr/>
        <a:lstStyle/>
        <a:p>
          <a:endParaRPr lang="en-IN"/>
        </a:p>
      </dgm:t>
    </dgm:pt>
    <dgm:pt modelId="{DF4405E3-2849-4CFD-90AD-1D41AD11DEFA}" type="pres">
      <dgm:prSet presAssocID="{5437C703-0B94-4D8F-B50B-49527A645D0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385D9210-9FD2-4B0F-941C-4352A8E198B3}" type="pres">
      <dgm:prSet presAssocID="{A8F207A0-E8F3-4818-8A7E-C9ADDB70773A}" presName="composite" presStyleCnt="0"/>
      <dgm:spPr/>
    </dgm:pt>
    <dgm:pt modelId="{4F190323-82EE-42F3-8B73-F195DFB7576A}" type="pres">
      <dgm:prSet presAssocID="{A8F207A0-E8F3-4818-8A7E-C9ADDB70773A}" presName="ParentAccentShape" presStyleLbl="trBgShp" presStyleIdx="0" presStyleCnt="2" custFlipVert="1" custScaleX="14115" custScaleY="57448" custLinFactNeighborX="-13232" custLinFactNeighborY="-80531"/>
      <dgm:spPr/>
    </dgm:pt>
    <dgm:pt modelId="{1AFF3A1F-1017-4009-9B01-19D2FD78D2D4}" type="pres">
      <dgm:prSet presAssocID="{A8F207A0-E8F3-4818-8A7E-C9ADDB70773A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796B800-BD41-4095-A4C0-E1871AF43005}" type="pres">
      <dgm:prSet presAssocID="{A8F207A0-E8F3-4818-8A7E-C9ADDB70773A}" presName="ChildText" presStyleLbl="revTx" presStyleIdx="1" presStyleCnt="2" custScaleX="133342" custScaleY="128123" custLinFactX="-100000" custLinFactNeighborX="-145273" custLinFactNeighborY="411">
        <dgm:presLayoutVars>
          <dgm:chMax val="0"/>
          <dgm:chPref val="0"/>
        </dgm:presLayoutVars>
      </dgm:prSet>
      <dgm:spPr/>
      <dgm:t>
        <a:bodyPr/>
        <a:lstStyle/>
        <a:p>
          <a:endParaRPr lang="en-IN"/>
        </a:p>
      </dgm:t>
    </dgm:pt>
    <dgm:pt modelId="{9BE5D9D1-4265-435F-952C-A2F10BD0ED2E}" type="pres">
      <dgm:prSet presAssocID="{A8F207A0-E8F3-4818-8A7E-C9ADDB70773A}" presName="ChildAccentShape" presStyleLbl="trBgShp" presStyleIdx="1" presStyleCnt="2"/>
      <dgm:spPr/>
    </dgm:pt>
    <dgm:pt modelId="{6279FEE8-83BE-4815-A92D-BEB094407D55}" type="pres">
      <dgm:prSet presAssocID="{A8F207A0-E8F3-4818-8A7E-C9ADDB70773A}" presName="Image" presStyleLbl="alignImgPlace1" presStyleIdx="0" presStyleCnt="1" custScaleX="113601" custScaleY="143696" custLinFactNeighborX="85160" custLinFactNeighborY="3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ACECE635-F9C4-479A-A759-8F476D4B2A0F}" type="presOf" srcId="{5437C703-0B94-4D8F-B50B-49527A645D07}" destId="{DF4405E3-2849-4CFD-90AD-1D41AD11DEFA}" srcOrd="0" destOrd="0" presId="urn:microsoft.com/office/officeart/2009/3/layout/SnapshotPictureList"/>
    <dgm:cxn modelId="{AF7F67E0-979D-47D2-B92B-45D1B78F5123}" type="presOf" srcId="{A8F207A0-E8F3-4818-8A7E-C9ADDB70773A}" destId="{1AFF3A1F-1017-4009-9B01-19D2FD78D2D4}" srcOrd="0" destOrd="0" presId="urn:microsoft.com/office/officeart/2009/3/layout/SnapshotPictureList"/>
    <dgm:cxn modelId="{D86E3855-2D54-4ACE-8969-265EEB05C922}" srcId="{5437C703-0B94-4D8F-B50B-49527A645D07}" destId="{A8F207A0-E8F3-4818-8A7E-C9ADDB70773A}" srcOrd="0" destOrd="0" parTransId="{EB556AAF-2C8A-408B-BE89-01862B88B571}" sibTransId="{8ED29995-93B9-4785-B70F-B88769C5D994}"/>
    <dgm:cxn modelId="{DD0D507C-1A27-4930-963F-99A4DB48F068}" type="presOf" srcId="{ED95EE99-17AA-4CE2-8ECA-39A499A8DBCB}" destId="{5796B800-BD41-4095-A4C0-E1871AF43005}" srcOrd="0" destOrd="0" presId="urn:microsoft.com/office/officeart/2009/3/layout/SnapshotPictureList"/>
    <dgm:cxn modelId="{D09DD7CE-B8C2-4E0A-995D-778DE0A015C6}" srcId="{A8F207A0-E8F3-4818-8A7E-C9ADDB70773A}" destId="{ED95EE99-17AA-4CE2-8ECA-39A499A8DBCB}" srcOrd="0" destOrd="0" parTransId="{C601069F-134F-4146-BDBD-56A7093B34D6}" sibTransId="{2A91DFC3-0C47-4196-92C6-1EE6EC979745}"/>
    <dgm:cxn modelId="{87831B3C-29B2-4867-BCE3-79F4F5108820}" type="presParOf" srcId="{DF4405E3-2849-4CFD-90AD-1D41AD11DEFA}" destId="{385D9210-9FD2-4B0F-941C-4352A8E198B3}" srcOrd="0" destOrd="0" presId="urn:microsoft.com/office/officeart/2009/3/layout/SnapshotPictureList"/>
    <dgm:cxn modelId="{CE21226B-C834-4D60-A023-E6AB4939214C}" type="presParOf" srcId="{385D9210-9FD2-4B0F-941C-4352A8E198B3}" destId="{4F190323-82EE-42F3-8B73-F195DFB7576A}" srcOrd="0" destOrd="0" presId="urn:microsoft.com/office/officeart/2009/3/layout/SnapshotPictureList"/>
    <dgm:cxn modelId="{187C1019-8DA9-470C-8C19-70AB9A5D434D}" type="presParOf" srcId="{385D9210-9FD2-4B0F-941C-4352A8E198B3}" destId="{1AFF3A1F-1017-4009-9B01-19D2FD78D2D4}" srcOrd="1" destOrd="0" presId="urn:microsoft.com/office/officeart/2009/3/layout/SnapshotPictureList"/>
    <dgm:cxn modelId="{A4416B8A-F1CD-4120-9C21-E6D12BE8800B}" type="presParOf" srcId="{385D9210-9FD2-4B0F-941C-4352A8E198B3}" destId="{5796B800-BD41-4095-A4C0-E1871AF43005}" srcOrd="2" destOrd="0" presId="urn:microsoft.com/office/officeart/2009/3/layout/SnapshotPictureList"/>
    <dgm:cxn modelId="{D234D7F2-AB41-4145-A8D8-5DFD3869C68B}" type="presParOf" srcId="{385D9210-9FD2-4B0F-941C-4352A8E198B3}" destId="{9BE5D9D1-4265-435F-952C-A2F10BD0ED2E}" srcOrd="3" destOrd="0" presId="urn:microsoft.com/office/officeart/2009/3/layout/SnapshotPictureList"/>
    <dgm:cxn modelId="{EB3EB51E-65BE-48AD-97A4-02EFDB398B41}" type="presParOf" srcId="{385D9210-9FD2-4B0F-941C-4352A8E198B3}" destId="{6279FEE8-83BE-4815-A92D-BEB094407D5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DFDF9A-0A0B-45BC-8717-0670877E2AB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</dgm:pt>
    <dgm:pt modelId="{85283FCA-14AD-4BDA-BC89-54E6979024FD}">
      <dgm:prSet phldrT="[Text]"/>
      <dgm:spPr/>
      <dgm:t>
        <a:bodyPr/>
        <a:lstStyle/>
        <a:p>
          <a:endParaRPr lang="en-IN" dirty="0"/>
        </a:p>
      </dgm:t>
    </dgm:pt>
    <dgm:pt modelId="{B1FD0C2F-6564-41C2-B61C-3E1DC21BABB4}" type="parTrans" cxnId="{9580D348-7FE2-49BE-884B-0010C44B83CF}">
      <dgm:prSet/>
      <dgm:spPr/>
      <dgm:t>
        <a:bodyPr/>
        <a:lstStyle/>
        <a:p>
          <a:endParaRPr lang="en-IN"/>
        </a:p>
      </dgm:t>
    </dgm:pt>
    <dgm:pt modelId="{4097F679-7719-430A-9B58-C8D47698418C}" type="sibTrans" cxnId="{9580D348-7FE2-49BE-884B-0010C44B83CF}">
      <dgm:prSet/>
      <dgm:spPr/>
      <dgm:t>
        <a:bodyPr/>
        <a:lstStyle/>
        <a:p>
          <a:endParaRPr lang="en-IN"/>
        </a:p>
      </dgm:t>
    </dgm:pt>
    <dgm:pt modelId="{2F46B706-1018-43B8-8060-672ED1C9CABA}">
      <dgm:prSet phldrT="[Text]"/>
      <dgm:spPr/>
      <dgm:t>
        <a:bodyPr/>
        <a:lstStyle/>
        <a:p>
          <a:endParaRPr lang="en-IN" dirty="0"/>
        </a:p>
      </dgm:t>
    </dgm:pt>
    <dgm:pt modelId="{920A1E7E-C5A0-458E-9E15-8FBEDDB79D18}" type="parTrans" cxnId="{2049C535-6D50-4A72-8695-7E37FFFE9B88}">
      <dgm:prSet/>
      <dgm:spPr/>
      <dgm:t>
        <a:bodyPr/>
        <a:lstStyle/>
        <a:p>
          <a:endParaRPr lang="en-IN"/>
        </a:p>
      </dgm:t>
    </dgm:pt>
    <dgm:pt modelId="{5B28CB02-642D-4656-8A50-922D2E585096}" type="sibTrans" cxnId="{2049C535-6D50-4A72-8695-7E37FFFE9B88}">
      <dgm:prSet/>
      <dgm:spPr/>
      <dgm:t>
        <a:bodyPr/>
        <a:lstStyle/>
        <a:p>
          <a:endParaRPr lang="en-IN"/>
        </a:p>
      </dgm:t>
    </dgm:pt>
    <dgm:pt modelId="{A4B049E5-53B5-4617-A1E6-6BD4A79AD949}">
      <dgm:prSet phldrT="[Text]"/>
      <dgm:spPr/>
      <dgm:t>
        <a:bodyPr/>
        <a:lstStyle/>
        <a:p>
          <a:endParaRPr lang="en-IN" dirty="0"/>
        </a:p>
      </dgm:t>
    </dgm:pt>
    <dgm:pt modelId="{7DBD3C98-3EBB-4491-BC50-6754A4C548B5}" type="parTrans" cxnId="{B88FDB86-AE6B-4E5A-875B-F1CFB398AFF8}">
      <dgm:prSet/>
      <dgm:spPr/>
      <dgm:t>
        <a:bodyPr/>
        <a:lstStyle/>
        <a:p>
          <a:endParaRPr lang="en-IN"/>
        </a:p>
      </dgm:t>
    </dgm:pt>
    <dgm:pt modelId="{5AA446D3-12F0-49C8-882E-8060A488A53A}" type="sibTrans" cxnId="{B88FDB86-AE6B-4E5A-875B-F1CFB398AFF8}">
      <dgm:prSet/>
      <dgm:spPr/>
      <dgm:t>
        <a:bodyPr/>
        <a:lstStyle/>
        <a:p>
          <a:endParaRPr lang="en-IN"/>
        </a:p>
      </dgm:t>
    </dgm:pt>
    <dgm:pt modelId="{32A3FF23-0D1F-4B89-87C7-E3CC4458BA55}">
      <dgm:prSet/>
      <dgm:spPr/>
      <dgm:t>
        <a:bodyPr/>
        <a:lstStyle/>
        <a:p>
          <a:r>
            <a:rPr lang="en-IN" dirty="0"/>
            <a:t>Project Director DRIP</a:t>
          </a:r>
        </a:p>
      </dgm:t>
    </dgm:pt>
    <dgm:pt modelId="{5EDBDFD1-D764-49E0-B444-60756F86A104}" type="parTrans" cxnId="{35C07A13-5C7B-4DC9-90D7-6B015238D952}">
      <dgm:prSet/>
      <dgm:spPr/>
      <dgm:t>
        <a:bodyPr/>
        <a:lstStyle/>
        <a:p>
          <a:endParaRPr lang="en-IN"/>
        </a:p>
      </dgm:t>
    </dgm:pt>
    <dgm:pt modelId="{2D4DEB90-1752-4FCF-8541-6BD44DE85D10}" type="sibTrans" cxnId="{35C07A13-5C7B-4DC9-90D7-6B015238D952}">
      <dgm:prSet/>
      <dgm:spPr/>
      <dgm:t>
        <a:bodyPr/>
        <a:lstStyle/>
        <a:p>
          <a:endParaRPr lang="en-IN"/>
        </a:p>
      </dgm:t>
    </dgm:pt>
    <dgm:pt modelId="{5AAC63E2-E700-479A-B1D9-30A83A465E2C}">
      <dgm:prSet/>
      <dgm:spPr/>
      <dgm:t>
        <a:bodyPr/>
        <a:lstStyle/>
        <a:p>
          <a:endParaRPr lang="en-IN"/>
        </a:p>
      </dgm:t>
    </dgm:pt>
    <dgm:pt modelId="{AE70566E-E1CB-4ACA-A0C9-A8B65B9DF41D}" type="parTrans" cxnId="{D8CA9B8C-FB9B-4447-90C7-F6FAD65601EE}">
      <dgm:prSet/>
      <dgm:spPr/>
      <dgm:t>
        <a:bodyPr/>
        <a:lstStyle/>
        <a:p>
          <a:endParaRPr lang="en-IN"/>
        </a:p>
      </dgm:t>
    </dgm:pt>
    <dgm:pt modelId="{899B9306-78D5-4DF2-AF59-66884C49CA61}" type="sibTrans" cxnId="{D8CA9B8C-FB9B-4447-90C7-F6FAD65601EE}">
      <dgm:prSet/>
      <dgm:spPr/>
      <dgm:t>
        <a:bodyPr/>
        <a:lstStyle/>
        <a:p>
          <a:endParaRPr lang="en-IN"/>
        </a:p>
      </dgm:t>
    </dgm:pt>
    <dgm:pt modelId="{50597A35-240C-4B07-9987-DABF05AC5196}">
      <dgm:prSet/>
      <dgm:spPr/>
      <dgm:t>
        <a:bodyPr/>
        <a:lstStyle/>
        <a:p>
          <a:r>
            <a:rPr lang="en-IN" dirty="0"/>
            <a:t>Director DRIP</a:t>
          </a:r>
        </a:p>
      </dgm:t>
    </dgm:pt>
    <dgm:pt modelId="{AAA6BDAC-DF62-44B9-B8B3-557C09ABB939}" type="parTrans" cxnId="{1D675B24-7108-4AD6-92AE-226CD78CDBD8}">
      <dgm:prSet/>
      <dgm:spPr/>
      <dgm:t>
        <a:bodyPr/>
        <a:lstStyle/>
        <a:p>
          <a:endParaRPr lang="en-IN"/>
        </a:p>
      </dgm:t>
    </dgm:pt>
    <dgm:pt modelId="{9EBBF3E6-C4AA-4F18-995A-DFFF47E5930D}" type="sibTrans" cxnId="{1D675B24-7108-4AD6-92AE-226CD78CDBD8}">
      <dgm:prSet/>
      <dgm:spPr/>
      <dgm:t>
        <a:bodyPr/>
        <a:lstStyle/>
        <a:p>
          <a:endParaRPr lang="en-IN"/>
        </a:p>
      </dgm:t>
    </dgm:pt>
    <dgm:pt modelId="{D85AC5F6-3A7B-4873-8E2A-6FCA5C0BC43E}">
      <dgm:prSet/>
      <dgm:spPr/>
      <dgm:t>
        <a:bodyPr/>
        <a:lstStyle/>
        <a:p>
          <a:endParaRPr lang="en-IN"/>
        </a:p>
      </dgm:t>
    </dgm:pt>
    <dgm:pt modelId="{3DC0BF46-F550-41D4-8366-589627F270CE}" type="parTrans" cxnId="{304EB65C-84F7-4C6D-8238-DB4905DCB076}">
      <dgm:prSet/>
      <dgm:spPr/>
      <dgm:t>
        <a:bodyPr/>
        <a:lstStyle/>
        <a:p>
          <a:endParaRPr lang="en-IN"/>
        </a:p>
      </dgm:t>
    </dgm:pt>
    <dgm:pt modelId="{FDF25CAC-2FFA-454B-8D0B-B4F286785481}" type="sibTrans" cxnId="{304EB65C-84F7-4C6D-8238-DB4905DCB076}">
      <dgm:prSet/>
      <dgm:spPr/>
      <dgm:t>
        <a:bodyPr/>
        <a:lstStyle/>
        <a:p>
          <a:endParaRPr lang="en-IN"/>
        </a:p>
      </dgm:t>
    </dgm:pt>
    <dgm:pt modelId="{DD976CB8-72E2-4FB8-8FEB-A9A9287CCF07}">
      <dgm:prSet/>
      <dgm:spPr/>
      <dgm:t>
        <a:bodyPr/>
        <a:lstStyle/>
        <a:p>
          <a:r>
            <a:rPr lang="en-IN" dirty="0"/>
            <a:t>3</a:t>
          </a:r>
          <a:r>
            <a:rPr lang="en-IN" baseline="30000" dirty="0"/>
            <a:t>rd</a:t>
          </a:r>
          <a:r>
            <a:rPr lang="en-IN" dirty="0"/>
            <a:t> Party QA&amp;QC</a:t>
          </a:r>
        </a:p>
      </dgm:t>
    </dgm:pt>
    <dgm:pt modelId="{448F58FE-2396-48F3-9BAF-2FDF91F64E86}" type="parTrans" cxnId="{CF9FADD4-A84A-4556-94B5-A14162C3F7F6}">
      <dgm:prSet/>
      <dgm:spPr/>
      <dgm:t>
        <a:bodyPr/>
        <a:lstStyle/>
        <a:p>
          <a:endParaRPr lang="en-IN"/>
        </a:p>
      </dgm:t>
    </dgm:pt>
    <dgm:pt modelId="{92886FA3-1EFA-4A20-A078-73157701A739}" type="sibTrans" cxnId="{CF9FADD4-A84A-4556-94B5-A14162C3F7F6}">
      <dgm:prSet/>
      <dgm:spPr/>
      <dgm:t>
        <a:bodyPr/>
        <a:lstStyle/>
        <a:p>
          <a:endParaRPr lang="en-IN"/>
        </a:p>
      </dgm:t>
    </dgm:pt>
    <dgm:pt modelId="{92D7DB56-2CFE-48E4-9373-361C376D9D96}" type="pres">
      <dgm:prSet presAssocID="{02DFDF9A-0A0B-45BC-8717-0670877E2AB2}" presName="linearFlow" presStyleCnt="0">
        <dgm:presLayoutVars>
          <dgm:dir/>
          <dgm:animLvl val="lvl"/>
          <dgm:resizeHandles val="exact"/>
        </dgm:presLayoutVars>
      </dgm:prSet>
      <dgm:spPr/>
    </dgm:pt>
    <dgm:pt modelId="{0A2906B0-A9F5-4ECB-B502-94ADCFE8F132}" type="pres">
      <dgm:prSet presAssocID="{85283FCA-14AD-4BDA-BC89-54E6979024FD}" presName="composite" presStyleCnt="0"/>
      <dgm:spPr/>
    </dgm:pt>
    <dgm:pt modelId="{9F4646E0-9693-4CAD-83C1-4D7BF9801A74}" type="pres">
      <dgm:prSet presAssocID="{85283FCA-14AD-4BDA-BC89-54E6979024F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1C74124-10FF-4EE3-9CFE-0031285E6BB3}" type="pres">
      <dgm:prSet presAssocID="{85283FCA-14AD-4BDA-BC89-54E6979024F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66688E5-9DD9-4174-B682-91CFE16D4E82}" type="pres">
      <dgm:prSet presAssocID="{4097F679-7719-430A-9B58-C8D47698418C}" presName="sp" presStyleCnt="0"/>
      <dgm:spPr/>
    </dgm:pt>
    <dgm:pt modelId="{281900E9-96EA-412E-83D9-793B7486193D}" type="pres">
      <dgm:prSet presAssocID="{2F46B706-1018-43B8-8060-672ED1C9CABA}" presName="composite" presStyleCnt="0"/>
      <dgm:spPr/>
    </dgm:pt>
    <dgm:pt modelId="{E3CEBC63-FFE0-41FF-A2D6-EBE7FCEE8029}" type="pres">
      <dgm:prSet presAssocID="{2F46B706-1018-43B8-8060-672ED1C9CAB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2F0E190-5A2E-4E90-BDAE-969DD07B13B6}" type="pres">
      <dgm:prSet presAssocID="{2F46B706-1018-43B8-8060-672ED1C9CAB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D1ABA17-0BF1-4646-A52C-B44470324CA6}" type="pres">
      <dgm:prSet presAssocID="{5B28CB02-642D-4656-8A50-922D2E585096}" presName="sp" presStyleCnt="0"/>
      <dgm:spPr/>
    </dgm:pt>
    <dgm:pt modelId="{2C37371E-1E29-4CD1-AFF5-C53835E1FC04}" type="pres">
      <dgm:prSet presAssocID="{A4B049E5-53B5-4617-A1E6-6BD4A79AD949}" presName="composite" presStyleCnt="0"/>
      <dgm:spPr/>
    </dgm:pt>
    <dgm:pt modelId="{151148E8-484C-4C20-855A-B2EF01AC8BB3}" type="pres">
      <dgm:prSet presAssocID="{A4B049E5-53B5-4617-A1E6-6BD4A79AD94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95D0AA1-2AA9-45D0-AA2C-13D894744ADE}" type="pres">
      <dgm:prSet presAssocID="{A4B049E5-53B5-4617-A1E6-6BD4A79AD94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88FDB86-AE6B-4E5A-875B-F1CFB398AFF8}" srcId="{02DFDF9A-0A0B-45BC-8717-0670877E2AB2}" destId="{A4B049E5-53B5-4617-A1E6-6BD4A79AD949}" srcOrd="2" destOrd="0" parTransId="{7DBD3C98-3EBB-4491-BC50-6754A4C548B5}" sibTransId="{5AA446D3-12F0-49C8-882E-8060A488A53A}"/>
    <dgm:cxn modelId="{304EB65C-84F7-4C6D-8238-DB4905DCB076}" srcId="{2F46B706-1018-43B8-8060-672ED1C9CABA}" destId="{D85AC5F6-3A7B-4873-8E2A-6FCA5C0BC43E}" srcOrd="1" destOrd="0" parTransId="{3DC0BF46-F550-41D4-8366-589627F270CE}" sibTransId="{FDF25CAC-2FFA-454B-8D0B-B4F286785481}"/>
    <dgm:cxn modelId="{1AAD3A14-98D5-4895-BD91-BCD95B1F4474}" type="presOf" srcId="{DD976CB8-72E2-4FB8-8FEB-A9A9287CCF07}" destId="{A95D0AA1-2AA9-45D0-AA2C-13D894744ADE}" srcOrd="0" destOrd="0" presId="urn:microsoft.com/office/officeart/2005/8/layout/chevron2"/>
    <dgm:cxn modelId="{9580D348-7FE2-49BE-884B-0010C44B83CF}" srcId="{02DFDF9A-0A0B-45BC-8717-0670877E2AB2}" destId="{85283FCA-14AD-4BDA-BC89-54E6979024FD}" srcOrd="0" destOrd="0" parTransId="{B1FD0C2F-6564-41C2-B61C-3E1DC21BABB4}" sibTransId="{4097F679-7719-430A-9B58-C8D47698418C}"/>
    <dgm:cxn modelId="{D5FF626E-6FBC-4422-A621-1A412A5B23F9}" type="presOf" srcId="{02DFDF9A-0A0B-45BC-8717-0670877E2AB2}" destId="{92D7DB56-2CFE-48E4-9373-361C376D9D96}" srcOrd="0" destOrd="0" presId="urn:microsoft.com/office/officeart/2005/8/layout/chevron2"/>
    <dgm:cxn modelId="{CF9FADD4-A84A-4556-94B5-A14162C3F7F6}" srcId="{A4B049E5-53B5-4617-A1E6-6BD4A79AD949}" destId="{DD976CB8-72E2-4FB8-8FEB-A9A9287CCF07}" srcOrd="0" destOrd="0" parTransId="{448F58FE-2396-48F3-9BAF-2FDF91F64E86}" sibTransId="{92886FA3-1EFA-4A20-A078-73157701A739}"/>
    <dgm:cxn modelId="{EB430A0C-1810-4B36-9AB1-7CCC7A369019}" type="presOf" srcId="{A4B049E5-53B5-4617-A1E6-6BD4A79AD949}" destId="{151148E8-484C-4C20-855A-B2EF01AC8BB3}" srcOrd="0" destOrd="0" presId="urn:microsoft.com/office/officeart/2005/8/layout/chevron2"/>
    <dgm:cxn modelId="{D8CA9B8C-FB9B-4447-90C7-F6FAD65601EE}" srcId="{85283FCA-14AD-4BDA-BC89-54E6979024FD}" destId="{5AAC63E2-E700-479A-B1D9-30A83A465E2C}" srcOrd="1" destOrd="0" parTransId="{AE70566E-E1CB-4ACA-A0C9-A8B65B9DF41D}" sibTransId="{899B9306-78D5-4DF2-AF59-66884C49CA61}"/>
    <dgm:cxn modelId="{35C07A13-5C7B-4DC9-90D7-6B015238D952}" srcId="{85283FCA-14AD-4BDA-BC89-54E6979024FD}" destId="{32A3FF23-0D1F-4B89-87C7-E3CC4458BA55}" srcOrd="0" destOrd="0" parTransId="{5EDBDFD1-D764-49E0-B444-60756F86A104}" sibTransId="{2D4DEB90-1752-4FCF-8541-6BD44DE85D10}"/>
    <dgm:cxn modelId="{A3019E3B-352D-47B8-ADB3-650E1346204E}" type="presOf" srcId="{2F46B706-1018-43B8-8060-672ED1C9CABA}" destId="{E3CEBC63-FFE0-41FF-A2D6-EBE7FCEE8029}" srcOrd="0" destOrd="0" presId="urn:microsoft.com/office/officeart/2005/8/layout/chevron2"/>
    <dgm:cxn modelId="{1D675B24-7108-4AD6-92AE-226CD78CDBD8}" srcId="{2F46B706-1018-43B8-8060-672ED1C9CABA}" destId="{50597A35-240C-4B07-9987-DABF05AC5196}" srcOrd="0" destOrd="0" parTransId="{AAA6BDAC-DF62-44B9-B8B3-557C09ABB939}" sibTransId="{9EBBF3E6-C4AA-4F18-995A-DFFF47E5930D}"/>
    <dgm:cxn modelId="{007ABC35-BC67-4187-AFD9-B89DFA298BC5}" type="presOf" srcId="{5AAC63E2-E700-479A-B1D9-30A83A465E2C}" destId="{D1C74124-10FF-4EE3-9CFE-0031285E6BB3}" srcOrd="0" destOrd="1" presId="urn:microsoft.com/office/officeart/2005/8/layout/chevron2"/>
    <dgm:cxn modelId="{8C008687-CB83-414B-82D7-A9273461EDFE}" type="presOf" srcId="{85283FCA-14AD-4BDA-BC89-54E6979024FD}" destId="{9F4646E0-9693-4CAD-83C1-4D7BF9801A74}" srcOrd="0" destOrd="0" presId="urn:microsoft.com/office/officeart/2005/8/layout/chevron2"/>
    <dgm:cxn modelId="{7B4FA80B-2EC7-4299-BC42-389FF5FEF636}" type="presOf" srcId="{32A3FF23-0D1F-4B89-87C7-E3CC4458BA55}" destId="{D1C74124-10FF-4EE3-9CFE-0031285E6BB3}" srcOrd="0" destOrd="0" presId="urn:microsoft.com/office/officeart/2005/8/layout/chevron2"/>
    <dgm:cxn modelId="{2049C535-6D50-4A72-8695-7E37FFFE9B88}" srcId="{02DFDF9A-0A0B-45BC-8717-0670877E2AB2}" destId="{2F46B706-1018-43B8-8060-672ED1C9CABA}" srcOrd="1" destOrd="0" parTransId="{920A1E7E-C5A0-458E-9E15-8FBEDDB79D18}" sibTransId="{5B28CB02-642D-4656-8A50-922D2E585096}"/>
    <dgm:cxn modelId="{F54E349D-031B-42D3-90FF-F1182778EFB9}" type="presOf" srcId="{50597A35-240C-4B07-9987-DABF05AC5196}" destId="{D2F0E190-5A2E-4E90-BDAE-969DD07B13B6}" srcOrd="0" destOrd="0" presId="urn:microsoft.com/office/officeart/2005/8/layout/chevron2"/>
    <dgm:cxn modelId="{DA6CA6DE-3B64-4835-B022-7E86147FC2A3}" type="presOf" srcId="{D85AC5F6-3A7B-4873-8E2A-6FCA5C0BC43E}" destId="{D2F0E190-5A2E-4E90-BDAE-969DD07B13B6}" srcOrd="0" destOrd="1" presId="urn:microsoft.com/office/officeart/2005/8/layout/chevron2"/>
    <dgm:cxn modelId="{D90A35CE-B709-49F1-A975-5EACE77D8531}" type="presParOf" srcId="{92D7DB56-2CFE-48E4-9373-361C376D9D96}" destId="{0A2906B0-A9F5-4ECB-B502-94ADCFE8F132}" srcOrd="0" destOrd="0" presId="urn:microsoft.com/office/officeart/2005/8/layout/chevron2"/>
    <dgm:cxn modelId="{F3C8D960-1BF2-43BA-8FEB-9722AD905ED4}" type="presParOf" srcId="{0A2906B0-A9F5-4ECB-B502-94ADCFE8F132}" destId="{9F4646E0-9693-4CAD-83C1-4D7BF9801A74}" srcOrd="0" destOrd="0" presId="urn:microsoft.com/office/officeart/2005/8/layout/chevron2"/>
    <dgm:cxn modelId="{8DCD3AB1-3D6C-4001-964C-AF19FDBCBDB4}" type="presParOf" srcId="{0A2906B0-A9F5-4ECB-B502-94ADCFE8F132}" destId="{D1C74124-10FF-4EE3-9CFE-0031285E6BB3}" srcOrd="1" destOrd="0" presId="urn:microsoft.com/office/officeart/2005/8/layout/chevron2"/>
    <dgm:cxn modelId="{0876F6DA-3C50-44B1-8F0C-B32103F25E6A}" type="presParOf" srcId="{92D7DB56-2CFE-48E4-9373-361C376D9D96}" destId="{966688E5-9DD9-4174-B682-91CFE16D4E82}" srcOrd="1" destOrd="0" presId="urn:microsoft.com/office/officeart/2005/8/layout/chevron2"/>
    <dgm:cxn modelId="{3B367C74-A482-43A5-B713-6E0908CCDC71}" type="presParOf" srcId="{92D7DB56-2CFE-48E4-9373-361C376D9D96}" destId="{281900E9-96EA-412E-83D9-793B7486193D}" srcOrd="2" destOrd="0" presId="urn:microsoft.com/office/officeart/2005/8/layout/chevron2"/>
    <dgm:cxn modelId="{11A6E055-9F84-4F0C-8C78-BA99F95782F1}" type="presParOf" srcId="{281900E9-96EA-412E-83D9-793B7486193D}" destId="{E3CEBC63-FFE0-41FF-A2D6-EBE7FCEE8029}" srcOrd="0" destOrd="0" presId="urn:microsoft.com/office/officeart/2005/8/layout/chevron2"/>
    <dgm:cxn modelId="{5E6B19FC-559B-42B6-8B4A-DD0A17CF428F}" type="presParOf" srcId="{281900E9-96EA-412E-83D9-793B7486193D}" destId="{D2F0E190-5A2E-4E90-BDAE-969DD07B13B6}" srcOrd="1" destOrd="0" presId="urn:microsoft.com/office/officeart/2005/8/layout/chevron2"/>
    <dgm:cxn modelId="{378A05DD-726D-4C05-9B1B-FA3791917AA5}" type="presParOf" srcId="{92D7DB56-2CFE-48E4-9373-361C376D9D96}" destId="{6D1ABA17-0BF1-4646-A52C-B44470324CA6}" srcOrd="3" destOrd="0" presId="urn:microsoft.com/office/officeart/2005/8/layout/chevron2"/>
    <dgm:cxn modelId="{82A6B330-6D3B-42D6-BBB1-DE693868908C}" type="presParOf" srcId="{92D7DB56-2CFE-48E4-9373-361C376D9D96}" destId="{2C37371E-1E29-4CD1-AFF5-C53835E1FC04}" srcOrd="4" destOrd="0" presId="urn:microsoft.com/office/officeart/2005/8/layout/chevron2"/>
    <dgm:cxn modelId="{084E04F8-DAAE-4860-BA14-CA8913DF3C61}" type="presParOf" srcId="{2C37371E-1E29-4CD1-AFF5-C53835E1FC04}" destId="{151148E8-484C-4C20-855A-B2EF01AC8BB3}" srcOrd="0" destOrd="0" presId="urn:microsoft.com/office/officeart/2005/8/layout/chevron2"/>
    <dgm:cxn modelId="{686CF98D-47C9-4C67-B578-4F5F8FD1E7F0}" type="presParOf" srcId="{2C37371E-1E29-4CD1-AFF5-C53835E1FC04}" destId="{A95D0AA1-2AA9-45D0-AA2C-13D894744A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4EA277-AE9E-DC34-8714-3F7BC1A3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60E05A-7A4B-2FC8-A1F6-22F478573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D364C7-75BD-9DD6-0811-430246EC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83A-F2FB-4630-A74E-ED4791962389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AEAAD6-E333-3D8F-52C3-07770EE8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EDCC37-1068-125E-6AC6-E42C9118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0427-CFEB-45BA-9E7D-CB5AFB878D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007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4FFFC-921B-44C1-0158-297250AE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E4841-03B4-1002-F459-91B553DCB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xmlns="" id="{1C1C9D3E-B41D-0B6A-6E43-1B8B5403859B}"/>
              </a:ext>
            </a:extLst>
          </p:cNvPr>
          <p:cNvSpPr txBox="1"/>
          <p:nvPr userDrawn="1"/>
        </p:nvSpPr>
        <p:spPr>
          <a:xfrm>
            <a:off x="0" y="6492875"/>
            <a:ext cx="1094629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ICOLD 2024 – 92</a:t>
            </a:r>
            <a:r>
              <a:rPr lang="en-US" baseline="30000" dirty="0">
                <a:solidFill>
                  <a:srgbClr val="FFFF00"/>
                </a:solidFill>
              </a:rPr>
              <a:t>nd</a:t>
            </a:r>
            <a:r>
              <a:rPr lang="en-US" dirty="0">
                <a:solidFill>
                  <a:srgbClr val="FFFF00"/>
                </a:solidFill>
              </a:rPr>
              <a:t> Annual Meeting – Symposium – Dams for People, Water, Environment &amp; Development </a:t>
            </a:r>
          </a:p>
        </p:txBody>
      </p:sp>
    </p:spTree>
    <p:extLst>
      <p:ext uri="{BB962C8B-B14F-4D97-AF65-F5344CB8AC3E}">
        <p14:creationId xmlns:p14="http://schemas.microsoft.com/office/powerpoint/2010/main" val="385317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A2173B-E351-2795-FD07-B70D7634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6E6393-EC4C-B7D9-8272-8667FCC0F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AF3BBE-451A-2E24-BBB7-E6F426566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9A983A-F2FB-4630-A74E-ED4791962389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0FD2FB-6A7F-E428-1927-A7FD72A20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7B802C-F64A-B303-AD6F-AA56F2F0A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790427-CFEB-45BA-9E7D-CB5AFB878D6D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DD851C-6DEC-CC98-415D-1B69812C6B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22" y="365125"/>
            <a:ext cx="1064180" cy="1064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C90E63-D558-7842-2DE8-BF8A7AE3A4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12" y="5779810"/>
            <a:ext cx="1064180" cy="10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6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sam" TargetMode="External"/><Relationship Id="rId2" Type="http://schemas.openxmlformats.org/officeDocument/2006/relationships/hyperlink" Target="https://en.wikipedia.org/wiki/Meghalay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Mizora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over with white text&#10;&#10;Description automatically generated">
            <a:extLst>
              <a:ext uri="{FF2B5EF4-FFF2-40B4-BE49-F238E27FC236}">
                <a16:creationId xmlns:a16="http://schemas.microsoft.com/office/drawing/2014/main" xmlns="" id="{2CD6E75C-8031-E682-4265-F032FD9C5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5E17C-310A-CEC4-FAAA-532CD14C1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2304"/>
            <a:ext cx="9144000" cy="1982226"/>
          </a:xfrm>
        </p:spPr>
        <p:txBody>
          <a:bodyPr>
            <a:normAutofit fontScale="90000"/>
          </a:bodyPr>
          <a:lstStyle/>
          <a:p>
            <a:r>
              <a:rPr lang="en-IN" sz="4800" b="1" dirty="0">
                <a:solidFill>
                  <a:schemeClr val="bg1"/>
                </a:solidFill>
              </a:rPr>
              <a:t>CHALLENGES ENCOUNTERED DURING IMPLEMENTATION OF DRIP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0FFC3A-9B7A-824F-8587-AC91D3648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5967"/>
            <a:ext cx="9144000" cy="4980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Name: B. </a:t>
            </a:r>
            <a:r>
              <a:rPr lang="en-US" dirty="0" err="1">
                <a:solidFill>
                  <a:schemeClr val="bg1"/>
                </a:solidFill>
              </a:rPr>
              <a:t>Wann</a:t>
            </a:r>
            <a:r>
              <a:rPr lang="en-US" dirty="0">
                <a:solidFill>
                  <a:schemeClr val="bg1"/>
                </a:solidFill>
              </a:rPr>
              <a:t>, Organization : </a:t>
            </a:r>
            <a:r>
              <a:rPr lang="en-US" dirty="0" err="1">
                <a:solidFill>
                  <a:schemeClr val="bg1"/>
                </a:solidFill>
              </a:rPr>
              <a:t>MePGCL</a:t>
            </a:r>
            <a:r>
              <a:rPr lang="en-US" dirty="0">
                <a:solidFill>
                  <a:schemeClr val="bg1"/>
                </a:solidFill>
              </a:rPr>
              <a:t>, COUNTRY : India</a:t>
            </a:r>
          </a:p>
        </p:txBody>
      </p:sp>
    </p:spTree>
    <p:extLst>
      <p:ext uri="{BB962C8B-B14F-4D97-AF65-F5344CB8AC3E}">
        <p14:creationId xmlns:p14="http://schemas.microsoft.com/office/powerpoint/2010/main" val="26178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AD747B7-5108-B619-E143-B5BE76CF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8880" cy="1325563"/>
          </a:xfrm>
        </p:spPr>
        <p:txBody>
          <a:bodyPr>
            <a:normAutofit/>
          </a:bodyPr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Scraping of bituminous layer over the dam top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436AAEB-01DA-5812-B93B-F492B834D355}"/>
              </a:ext>
            </a:extLst>
          </p:cNvPr>
          <p:cNvSpPr txBox="1">
            <a:spLocks/>
          </p:cNvSpPr>
          <p:nvPr/>
        </p:nvSpPr>
        <p:spPr>
          <a:xfrm>
            <a:off x="838200" y="1920875"/>
            <a:ext cx="5123688" cy="45720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 additional item of work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i.e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removing of the existing damaged bituminous pavement and relaying it with M40 concrete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 Assistant Professor from IIT Guwahati was engaged as Consultant for the Spillway Bridger and rehabilitation of dam roadway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Concreting was taken up during the night where less traffic is moving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C53EEB01-9C23-75DE-A880-13FD8930E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7740"/>
            <a:ext cx="4831080" cy="438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785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FE64353-F847-1E4D-6A83-9AC3EBE83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960864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chemeClr val="tx1"/>
                </a:solidFill>
              </a:rPr>
              <a:t>Relaying with M40 cement concrete  over the dam top with 24x7 working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D6F0D6-AA68-55FB-61FD-5CE45D06D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95" y="1763946"/>
            <a:ext cx="4608511" cy="454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04DDE2-C3CA-DA47-E02A-BF388B06BF2C}"/>
              </a:ext>
            </a:extLst>
          </p:cNvPr>
          <p:cNvSpPr txBox="1"/>
          <p:nvPr/>
        </p:nvSpPr>
        <p:spPr>
          <a:xfrm>
            <a:off x="1276793" y="1690688"/>
            <a:ext cx="1728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FF0000"/>
                </a:solidFill>
              </a:rPr>
              <a:t>Concreting done during night hours when traffic is less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1A85488-BCA5-29B0-F098-10EAC5C0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63946"/>
            <a:ext cx="4819207" cy="454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51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5A81C31-9D3C-830A-11CB-3E84B4E2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1824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chemeClr val="tx1"/>
                </a:solidFill>
              </a:rPr>
              <a:t>Open to Light vehicular Traffic of </a:t>
            </a:r>
            <a:r>
              <a:rPr lang="en-IN" sz="4000" b="1" dirty="0" err="1">
                <a:solidFill>
                  <a:schemeClr val="tx1"/>
                </a:solidFill>
              </a:rPr>
              <a:t>upto</a:t>
            </a:r>
            <a:r>
              <a:rPr lang="en-IN" sz="4000" b="1" dirty="0">
                <a:solidFill>
                  <a:schemeClr val="tx1"/>
                </a:solidFill>
              </a:rPr>
              <a:t> 9MT and of 2.8m Height from 30</a:t>
            </a:r>
            <a:r>
              <a:rPr lang="en-IN" sz="4000" b="1" baseline="30000" dirty="0">
                <a:solidFill>
                  <a:schemeClr val="tx1"/>
                </a:solidFill>
              </a:rPr>
              <a:t>th</a:t>
            </a:r>
            <a:r>
              <a:rPr lang="en-IN" sz="4000" b="1" dirty="0">
                <a:solidFill>
                  <a:schemeClr val="tx1"/>
                </a:solidFill>
              </a:rPr>
              <a:t> July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2AE6329-6B9C-4AE8-7562-14937199E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3" y="1690688"/>
            <a:ext cx="4867913" cy="468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2658C2E-9CC1-F428-0212-5A87573C1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764024" cy="468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77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BC66421-99B7-C819-8459-A7F69C9E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78568" cy="1061339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MAJOR HYDRO-MECHANICAL WORKS </a:t>
            </a:r>
            <a:br>
              <a:rPr lang="en-I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CONTRACTOR: M/s MULTITECH ENGINEERS</a:t>
            </a:r>
            <a:endParaRPr lang="en-IN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EB60B9D-2F8F-AB3D-C7C4-7A33D5BFE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25063" cy="435133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Replacement of Rubber Seals for Radial Gates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Painting of radial gates and other components of radial gates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Providing of stairs to Hoisting platform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Providing of  Catwalk way connecting from pier to Pier at trunnion Assembly level including safety Railing. for   Radial Gates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Replacement of Intake Gate,  including hoisting arrangement and control panel</a:t>
            </a:r>
          </a:p>
          <a:p>
            <a:pPr>
              <a:buFont typeface="Wingdings" pitchFamily="2" charset="2"/>
              <a:buChar char="Ø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6618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6C247D6-E71A-FE5F-6D29-A56D0175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69424" cy="1006475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>
                <a:solidFill>
                  <a:schemeClr val="tx1"/>
                </a:solidFill>
              </a:rPr>
              <a:t/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b="1" dirty="0">
                <a:solidFill>
                  <a:schemeClr val="tx1"/>
                </a:solidFill>
              </a:rPr>
              <a:t/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b="1" dirty="0">
                <a:solidFill>
                  <a:schemeClr val="tx1"/>
                </a:solidFill>
              </a:rPr>
              <a:t>Replacement of Rubber Seals for Radial Gates &amp; Painting of U/S of Radial Gates</a:t>
            </a:r>
            <a:br>
              <a:rPr lang="en-IN" sz="2800" b="1" dirty="0">
                <a:solidFill>
                  <a:schemeClr val="tx1"/>
                </a:solidFill>
              </a:rPr>
            </a:br>
            <a:endParaRPr lang="en-IN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D33DCE3A-3741-F67C-9F7E-5BE6A7270C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" y="1459865"/>
            <a:ext cx="5106856" cy="466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C94DF-B493-17FC-C1FB-4F530C1CF504}"/>
              </a:ext>
            </a:extLst>
          </p:cNvPr>
          <p:cNvSpPr txBox="1"/>
          <p:nvPr/>
        </p:nvSpPr>
        <p:spPr>
          <a:xfrm>
            <a:off x="6812280" y="2532912"/>
            <a:ext cx="3895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IN" sz="2800" b="1" dirty="0">
                <a:solidFill>
                  <a:srgbClr val="0070C0"/>
                </a:solidFill>
              </a:rPr>
              <a:t>Water level required to be brought down to Crest level</a:t>
            </a:r>
            <a:r>
              <a:rPr lang="en-IN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816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6D2052B-4152-91D7-28DC-E8BA745892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8" y="175960"/>
            <a:ext cx="3154813" cy="31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95BD3A5-6CC1-7A8E-7387-97861629F873}"/>
              </a:ext>
            </a:extLst>
          </p:cNvPr>
          <p:cNvSpPr txBox="1">
            <a:spLocks/>
          </p:cNvSpPr>
          <p:nvPr/>
        </p:nvSpPr>
        <p:spPr>
          <a:xfrm>
            <a:off x="895977" y="3337560"/>
            <a:ext cx="3154813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>
                <a:latin typeface="Algerian" pitchFamily="82" charset="0"/>
              </a:rPr>
              <a:t>MYNTDU LESHKA STAGE I DAM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6" name="Picture 5" descr="IMG_20180307_111511.jpg">
            <a:extLst>
              <a:ext uri="{FF2B5EF4-FFF2-40B4-BE49-F238E27FC236}">
                <a16:creationId xmlns:a16="http://schemas.microsoft.com/office/drawing/2014/main" xmlns="" id="{432AF893-294E-BA68-2449-10F445A78A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3712" y="175960"/>
            <a:ext cx="6008735" cy="61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FE2B0C7-B631-BD4D-6838-7BC19BE1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MAJOR HYDRO-MECHANICAL WORKS </a:t>
            </a:r>
            <a:br>
              <a:rPr lang="en-I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CONTRACTOR: M/s MULTITECH ENGINEERS</a:t>
            </a:r>
            <a:endParaRPr lang="en-IN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D263C139-6405-A81A-EEA5-E79FFAA3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24872" cy="4351338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Rehabilitation of Spillway Radial gate No.1 and Hoists.  </a:t>
            </a:r>
          </a:p>
          <a:p>
            <a:pPr algn="just"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Replacement of top, side and bottom seals arrangement for all 7 gates</a:t>
            </a:r>
          </a:p>
          <a:p>
            <a:pPr algn="just"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</a:rPr>
              <a:t>Painting of Sluice Radial Gates with Epoxy anticorrosive paints inclusive 1 (one) coat of epoxy primer </a:t>
            </a:r>
          </a:p>
          <a:p>
            <a:pPr algn="just">
              <a:buFont typeface="Wingdings" pitchFamily="2" charset="2"/>
              <a:buChar char="Ø"/>
            </a:pPr>
            <a:endParaRPr lang="en-I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29137FD-472F-FFF4-2FCA-DA16AD11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9933432" cy="1207007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</a:rPr>
              <a:t/>
            </a:r>
            <a:br>
              <a:rPr lang="en-IN" sz="3200" b="1" dirty="0">
                <a:solidFill>
                  <a:srgbClr val="002060"/>
                </a:solidFill>
              </a:rPr>
            </a:br>
            <a:r>
              <a:rPr lang="en-IN" sz="3200" b="1" dirty="0">
                <a:solidFill>
                  <a:srgbClr val="002060"/>
                </a:solidFill>
              </a:rPr>
              <a:t>Challenges in Replacement of top, side and bottom seals arrangement for all 7 gates</a:t>
            </a:r>
            <a:br>
              <a:rPr lang="en-IN" sz="3200" b="1" dirty="0">
                <a:solidFill>
                  <a:srgbClr val="002060"/>
                </a:solidFill>
              </a:rPr>
            </a:br>
            <a:endParaRPr lang="en-IN" sz="3200" b="1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xmlns="" id="{DF8BE1E0-7664-6C08-0A4C-B78B0A6B12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637520"/>
              </p:ext>
            </p:extLst>
          </p:nvPr>
        </p:nvGraphicFramePr>
        <p:xfrm>
          <a:off x="838200" y="1390650"/>
          <a:ext cx="10042525" cy="476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38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86E3709-897F-8C31-934D-2A741DFF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0592" cy="1325563"/>
          </a:xfrm>
        </p:spPr>
        <p:txBody>
          <a:bodyPr>
            <a:normAutofit/>
          </a:bodyPr>
          <a:lstStyle/>
          <a:p>
            <a:pPr algn="ctr"/>
            <a:r>
              <a:rPr lang="en-IN" b="1" dirty="0"/>
              <a:t>Rehabilitation of Spillway Radial gate No.1 and Hoists.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911A30-5543-E1F1-6CF0-235C5FAF2C56}"/>
              </a:ext>
            </a:extLst>
          </p:cNvPr>
          <p:cNvSpPr txBox="1"/>
          <p:nvPr/>
        </p:nvSpPr>
        <p:spPr>
          <a:xfrm>
            <a:off x="838200" y="1825625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Georgia"/>
              </a:rPr>
              <a:t>Replacement of both Hydraulic hoist cylinders (2 </a:t>
            </a:r>
            <a:r>
              <a:rPr lang="en-IN" sz="2800" dirty="0" err="1">
                <a:solidFill>
                  <a:srgbClr val="0070C0"/>
                </a:solidFill>
                <a:latin typeface="Georgia"/>
              </a:rPr>
              <a:t>nos</a:t>
            </a:r>
            <a:r>
              <a:rPr lang="en-IN" sz="2800" dirty="0">
                <a:solidFill>
                  <a:srgbClr val="0070C0"/>
                </a:solidFill>
                <a:latin typeface="Georgia"/>
              </a:rPr>
              <a:t>,) and power pack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IN" sz="2800" dirty="0">
              <a:solidFill>
                <a:srgbClr val="0070C0"/>
              </a:solidFill>
              <a:latin typeface="Georgia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Georgia"/>
              </a:rPr>
              <a:t>Testing and commissioning of new power pack along with hydraulic hoists yet to be conducted.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89F8CD5-C928-96E6-9D6B-B1ACEB348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90" y="1935587"/>
            <a:ext cx="478667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151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CFF953C-B137-0A43-8048-52FD908C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1720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002060"/>
                </a:solidFill>
              </a:rPr>
              <a:t>Replacement of top, side and bottom seals arrangement Radial Gate No.2</a:t>
            </a:r>
            <a:endParaRPr lang="en-IN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3564BC-4D2F-298F-7C18-A365F178FD9D}"/>
              </a:ext>
            </a:extLst>
          </p:cNvPr>
          <p:cNvSpPr/>
          <p:nvPr/>
        </p:nvSpPr>
        <p:spPr>
          <a:xfrm>
            <a:off x="1056192" y="1734764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  <a:latin typeface="Georgia"/>
              </a:rPr>
              <a:t>Leakage from Top, side and bottom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AE30E1D-33AF-7A88-9330-6B2A0E80C8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2" y="2609837"/>
            <a:ext cx="4297362" cy="37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F50828-42B4-0715-9C30-B1D994FD38EF}"/>
              </a:ext>
            </a:extLst>
          </p:cNvPr>
          <p:cNvSpPr txBox="1"/>
          <p:nvPr/>
        </p:nvSpPr>
        <p:spPr>
          <a:xfrm>
            <a:off x="6228208" y="1690688"/>
            <a:ext cx="444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After seal replacement and operation to regulate the inflow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B6032E4-2CBF-3DEA-A5BC-F8831014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8" y="2609838"/>
            <a:ext cx="4490269" cy="37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97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D7E1AF-E351-DDCB-6F88-F2978D0C3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09" y="1136705"/>
            <a:ext cx="8638781" cy="50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9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B6792C4-A534-3CA6-F812-8EA439D4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400" b="1" dirty="0">
                <a:solidFill>
                  <a:srgbClr val="002060"/>
                </a:solidFill>
              </a:rPr>
              <a:t/>
            </a:r>
            <a:br>
              <a:rPr lang="en-IN" sz="4400" b="1" dirty="0">
                <a:solidFill>
                  <a:srgbClr val="002060"/>
                </a:solidFill>
              </a:rPr>
            </a:br>
            <a:r>
              <a:rPr lang="en-IN" sz="4000" b="1" dirty="0">
                <a:solidFill>
                  <a:srgbClr val="002060"/>
                </a:solidFill>
              </a:rPr>
              <a:t>Replacement of top, side and bottom seals arrangement Radial Gate No.3</a:t>
            </a:r>
            <a:br>
              <a:rPr lang="en-IN" sz="4000" b="1" dirty="0">
                <a:solidFill>
                  <a:srgbClr val="002060"/>
                </a:solidFill>
              </a:rPr>
            </a:br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B5E1CB-6D5A-F712-8FE5-3E978F958BFD}"/>
              </a:ext>
            </a:extLst>
          </p:cNvPr>
          <p:cNvSpPr/>
          <p:nvPr/>
        </p:nvSpPr>
        <p:spPr>
          <a:xfrm>
            <a:off x="838200" y="1490472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  <a:latin typeface="Georgia"/>
              </a:rPr>
              <a:t>Leakage from Top, side and bottom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2DA95C00-E59A-75FF-16A7-646AEEB0B8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24" y="2321469"/>
            <a:ext cx="4331840" cy="404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38BEE-F101-35F8-0213-D29D31748FF6}"/>
              </a:ext>
            </a:extLst>
          </p:cNvPr>
          <p:cNvSpPr txBox="1"/>
          <p:nvPr/>
        </p:nvSpPr>
        <p:spPr>
          <a:xfrm>
            <a:off x="6203064" y="1490472"/>
            <a:ext cx="4585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After seal replacement and operation to regulate the inflow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B78E96E1-011B-BC60-2C79-EDB510D4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1469"/>
            <a:ext cx="4585395" cy="404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580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F749441-F5D7-8E19-5293-545E3B09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4056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002060"/>
                </a:solidFill>
              </a:rPr>
              <a:t>Replacement of top, side and bottom seals arrangement Radial Gate No.4</a:t>
            </a:r>
            <a:endParaRPr lang="en-IN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29543D-CACF-5AE6-A593-6B2E25FB41AF}"/>
              </a:ext>
            </a:extLst>
          </p:cNvPr>
          <p:cNvSpPr/>
          <p:nvPr/>
        </p:nvSpPr>
        <p:spPr>
          <a:xfrm>
            <a:off x="1348987" y="1825625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  <a:latin typeface="Georgia"/>
              </a:rPr>
              <a:t>Leakage from Top, side and bottom</a:t>
            </a:r>
          </a:p>
        </p:txBody>
      </p:sp>
      <p:pic>
        <p:nvPicPr>
          <p:cNvPr id="6" name="Content Placeholder 3" descr="before.jpg">
            <a:extLst>
              <a:ext uri="{FF2B5EF4-FFF2-40B4-BE49-F238E27FC236}">
                <a16:creationId xmlns:a16="http://schemas.microsoft.com/office/drawing/2014/main" xmlns="" id="{46F397A8-30B7-A0C2-C48B-8E4B54C311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6871" y="2791559"/>
            <a:ext cx="4500697" cy="3586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E96A22-783B-6456-08B3-9AAA9A13069F}"/>
              </a:ext>
            </a:extLst>
          </p:cNvPr>
          <p:cNvSpPr txBox="1"/>
          <p:nvPr/>
        </p:nvSpPr>
        <p:spPr>
          <a:xfrm>
            <a:off x="6181919" y="1825625"/>
            <a:ext cx="444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After seal replacement and operation to regulate the inflow</a:t>
            </a:r>
          </a:p>
        </p:txBody>
      </p:sp>
      <p:pic>
        <p:nvPicPr>
          <p:cNvPr id="8" name="Picture 7" descr="IMG-20240719-WA0023.jpg">
            <a:extLst>
              <a:ext uri="{FF2B5EF4-FFF2-40B4-BE49-F238E27FC236}">
                <a16:creationId xmlns:a16="http://schemas.microsoft.com/office/drawing/2014/main" xmlns="" id="{FC176134-A254-3FB6-65F2-07FF3CDF897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1919" y="2791557"/>
            <a:ext cx="4635434" cy="35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2CE6794-FEE3-6A0D-6050-5D90B876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9152" cy="1325563"/>
          </a:xfrm>
        </p:spPr>
        <p:txBody>
          <a:bodyPr>
            <a:norm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Replacement of top, side and bottom seals arrangement Radial Gate No.6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F6D6F3-DF7F-3C7C-0E52-20C162AEBDC0}"/>
              </a:ext>
            </a:extLst>
          </p:cNvPr>
          <p:cNvSpPr/>
          <p:nvPr/>
        </p:nvSpPr>
        <p:spPr>
          <a:xfrm>
            <a:off x="1403664" y="1801445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  <a:latin typeface="Georgia"/>
              </a:rPr>
              <a:t>Leakage from Top, side and bottom</a:t>
            </a:r>
          </a:p>
        </p:txBody>
      </p:sp>
      <p:pic>
        <p:nvPicPr>
          <p:cNvPr id="7" name="Content Placeholder 3" descr="before.jpg">
            <a:extLst>
              <a:ext uri="{FF2B5EF4-FFF2-40B4-BE49-F238E27FC236}">
                <a16:creationId xmlns:a16="http://schemas.microsoft.com/office/drawing/2014/main" xmlns="" id="{2E911AEB-2110-1623-6DCD-FDD042A3161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6192" y="2743200"/>
            <a:ext cx="4638937" cy="353872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59326F0-C231-020C-43B8-DC6FB772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15" y="2743200"/>
            <a:ext cx="4638937" cy="354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808FE9-E5E2-B2F5-1DE8-FB8A1C2571CD}"/>
              </a:ext>
            </a:extLst>
          </p:cNvPr>
          <p:cNvSpPr txBox="1"/>
          <p:nvPr/>
        </p:nvSpPr>
        <p:spPr>
          <a:xfrm>
            <a:off x="6375973" y="1801445"/>
            <a:ext cx="444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After seal replacement and operation to regulate the inflow</a:t>
            </a:r>
          </a:p>
        </p:txBody>
      </p:sp>
    </p:spTree>
    <p:extLst>
      <p:ext uri="{BB962C8B-B14F-4D97-AF65-F5344CB8AC3E}">
        <p14:creationId xmlns:p14="http://schemas.microsoft.com/office/powerpoint/2010/main" val="1905071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5959B7E-7097-4E6E-83BA-86C4142B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002060"/>
                </a:solidFill>
              </a:rPr>
              <a:t>Replacement of top, side and bottom seals arrangement Radial Gate No.7</a:t>
            </a:r>
            <a:endParaRPr lang="en-IN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0DAE3F-2D85-71E7-7952-66F824313791}"/>
              </a:ext>
            </a:extLst>
          </p:cNvPr>
          <p:cNvSpPr/>
          <p:nvPr/>
        </p:nvSpPr>
        <p:spPr>
          <a:xfrm>
            <a:off x="1394520" y="1798048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  <a:latin typeface="Georgia"/>
              </a:rPr>
              <a:t>Leakage from Top, side and bottom</a:t>
            </a:r>
          </a:p>
        </p:txBody>
      </p:sp>
      <p:pic>
        <p:nvPicPr>
          <p:cNvPr id="7" name="Content Placeholder 3" descr="before.jpg">
            <a:extLst>
              <a:ext uri="{FF2B5EF4-FFF2-40B4-BE49-F238E27FC236}">
                <a16:creationId xmlns:a16="http://schemas.microsoft.com/office/drawing/2014/main" xmlns="" id="{774E5A0C-99C3-4997-AA0F-38C5A7DC264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9304" y="2736405"/>
            <a:ext cx="4581144" cy="3422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130301-3305-6405-A7D7-F057A9DC7DEB}"/>
              </a:ext>
            </a:extLst>
          </p:cNvPr>
          <p:cNvSpPr txBox="1"/>
          <p:nvPr/>
        </p:nvSpPr>
        <p:spPr>
          <a:xfrm>
            <a:off x="6321554" y="1798047"/>
            <a:ext cx="444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After seal replacement and operation to regulate the inflow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94BDAB6-75D8-7621-CC27-F4B53F1E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0" y="2736404"/>
            <a:ext cx="4581143" cy="342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60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478145E8-C4F9-4A94-DF04-EBCACE44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467"/>
          </a:xfrm>
        </p:spPr>
        <p:txBody>
          <a:bodyPr>
            <a:norm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Problems with lifting of Radial Gates</a:t>
            </a:r>
            <a:endParaRPr lang="en-IN" dirty="0"/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xmlns="" id="{36084464-736C-59AC-455E-02F2D1A832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874086"/>
              </p:ext>
            </p:extLst>
          </p:nvPr>
        </p:nvGraphicFramePr>
        <p:xfrm>
          <a:off x="838200" y="1307592"/>
          <a:ext cx="10015728" cy="506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164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0DB8BA0-4621-A057-A158-CB9DB939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87128" cy="924179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/>
              <a:t>Problem with replacement of wiper seals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58AD52B0-A4AC-E2FA-305F-2F82FE3E0809}"/>
              </a:ext>
            </a:extLst>
          </p:cNvPr>
          <p:cNvSpPr txBox="1">
            <a:spLocks/>
          </p:cNvSpPr>
          <p:nvPr/>
        </p:nvSpPr>
        <p:spPr>
          <a:xfrm>
            <a:off x="1133856" y="1920875"/>
            <a:ext cx="4353536" cy="43513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Replacement of top seals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Unable of replacement of wiper seals due to inability to lift Gates fully and no dogging arrangement in place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2A7023D-E6F7-6C4B-D8B1-7D4EEAAFE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36" y="1743329"/>
            <a:ext cx="435353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474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8CFD09B-283F-E636-0ECF-11963C44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b="1" dirty="0"/>
              <a:t>Obstruction during operation of Radial Gates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2CD70E8-2642-323D-6573-A8063164B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55" y="1624456"/>
            <a:ext cx="4736337" cy="46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A6EBCC-B2AE-0CFB-AD1A-5FD19445FD0A}"/>
              </a:ext>
            </a:extLst>
          </p:cNvPr>
          <p:cNvSpPr txBox="1"/>
          <p:nvPr/>
        </p:nvSpPr>
        <p:spPr>
          <a:xfrm>
            <a:off x="1325936" y="2036831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FFFF00"/>
                </a:solidFill>
              </a:rPr>
              <a:t>Cut in Yoke girder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1ED8E33-167E-E1EA-19B1-B32A1AAB0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10" y="1624456"/>
            <a:ext cx="4553654" cy="46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2289FC-DE25-A2B5-2C84-E4451B286ECF}"/>
              </a:ext>
            </a:extLst>
          </p:cNvPr>
          <p:cNvSpPr txBox="1"/>
          <p:nvPr/>
        </p:nvSpPr>
        <p:spPr>
          <a:xfrm>
            <a:off x="6312410" y="171366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Trunnion</a:t>
            </a:r>
            <a:r>
              <a:rPr lang="en-IN" b="1" dirty="0">
                <a:solidFill>
                  <a:srgbClr val="FFFF00"/>
                </a:solidFill>
              </a:rPr>
              <a:t> assembly and arm touched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A4B010-D981-2A99-2DE6-48A37B661FE2}"/>
              </a:ext>
            </a:extLst>
          </p:cNvPr>
          <p:cNvSpPr txBox="1"/>
          <p:nvPr/>
        </p:nvSpPr>
        <p:spPr>
          <a:xfrm>
            <a:off x="7414624" y="417483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Hydraulic Cylinder and Arm touched</a:t>
            </a:r>
          </a:p>
        </p:txBody>
      </p:sp>
    </p:spTree>
    <p:extLst>
      <p:ext uri="{BB962C8B-B14F-4D97-AF65-F5344CB8AC3E}">
        <p14:creationId xmlns:p14="http://schemas.microsoft.com/office/powerpoint/2010/main" val="36082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B48D99B-9C73-32F9-A293-874ECFEA8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232" y="1409654"/>
            <a:ext cx="3102864" cy="446320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F0A9D10-1B47-2AB5-91B6-FC6416C0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1720" cy="851027"/>
          </a:xfrm>
        </p:spPr>
        <p:txBody>
          <a:bodyPr>
            <a:normAutofit/>
          </a:bodyPr>
          <a:lstStyle/>
          <a:p>
            <a:pPr algn="ctr"/>
            <a:r>
              <a:rPr lang="en-IN" b="1" dirty="0"/>
              <a:t>Maximum Height of Gate opening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DFB1DEB-F351-F59E-5A34-672D84C44D16}"/>
              </a:ext>
            </a:extLst>
          </p:cNvPr>
          <p:cNvSpPr/>
          <p:nvPr/>
        </p:nvSpPr>
        <p:spPr>
          <a:xfrm>
            <a:off x="5143329" y="1409654"/>
            <a:ext cx="5142317" cy="446190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000" b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3714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672358F-A9F1-732F-F48E-0150EA152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691"/>
            <a:ext cx="9906000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/>
              <a:t>Guide Plates misaligned and top of gate touching manifold of hydraulic hoist on opening </a:t>
            </a:r>
            <a:r>
              <a:rPr lang="en-IN" sz="2800" b="1" dirty="0" err="1"/>
              <a:t>upto</a:t>
            </a:r>
            <a:r>
              <a:rPr lang="en-IN" sz="2800" b="1" dirty="0"/>
              <a:t> 9m </a:t>
            </a:r>
            <a:r>
              <a:rPr lang="en-IN" sz="2800" b="1" dirty="0" err="1"/>
              <a:t>Ht</a:t>
            </a:r>
            <a:endParaRPr lang="en-IN" sz="2800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D17DD06-A3F8-BA52-7B7C-3412D9B7C8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5116" r="34302" b="36279"/>
          <a:stretch/>
        </p:blipFill>
        <p:spPr bwMode="auto">
          <a:xfrm>
            <a:off x="1889712" y="1463123"/>
            <a:ext cx="4206288" cy="48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04BD512-C96A-F0A6-9474-E0CA5A984C65}"/>
              </a:ext>
            </a:extLst>
          </p:cNvPr>
          <p:cNvSpPr/>
          <p:nvPr/>
        </p:nvSpPr>
        <p:spPr>
          <a:xfrm>
            <a:off x="6382513" y="1554479"/>
            <a:ext cx="4462272" cy="4710829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5149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DF75C4-48F2-3DB9-5A39-B305AA237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0" y="1825401"/>
            <a:ext cx="8092440" cy="4291935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28B5E0-BF56-17CA-F1C8-302F9A8142BE}"/>
              </a:ext>
            </a:extLst>
          </p:cNvPr>
          <p:cNvSpPr/>
          <p:nvPr/>
        </p:nvSpPr>
        <p:spPr>
          <a:xfrm>
            <a:off x="3654937" y="4145894"/>
            <a:ext cx="5678308" cy="2072025"/>
          </a:xfrm>
          <a:prstGeom prst="rect">
            <a:avLst/>
          </a:prstGeom>
          <a:noFill/>
          <a:ln>
            <a:noFill/>
          </a:ln>
          <a:effectLst/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AE66B9-113C-EE9B-1865-F5E71334D3DC}"/>
              </a:ext>
            </a:extLst>
          </p:cNvPr>
          <p:cNvGrpSpPr/>
          <p:nvPr/>
        </p:nvGrpSpPr>
        <p:grpSpPr>
          <a:xfrm>
            <a:off x="768096" y="257891"/>
            <a:ext cx="10012680" cy="5263228"/>
            <a:chOff x="88795" y="528173"/>
            <a:chExt cx="8100960" cy="52632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215BE70-F79A-7ED6-F337-16B148D91F65}"/>
                </a:ext>
              </a:extLst>
            </p:cNvPr>
            <p:cNvSpPr/>
            <p:nvPr/>
          </p:nvSpPr>
          <p:spPr>
            <a:xfrm>
              <a:off x="1450835" y="3765148"/>
              <a:ext cx="5461600" cy="2026253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F6BB79-B696-9B25-4DC1-F7472CD927B5}"/>
                </a:ext>
              </a:extLst>
            </p:cNvPr>
            <p:cNvSpPr txBox="1"/>
            <p:nvPr/>
          </p:nvSpPr>
          <p:spPr>
            <a:xfrm>
              <a:off x="88795" y="528173"/>
              <a:ext cx="8100960" cy="12732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13360" tIns="213360" rIns="213360" bIns="0" numCol="1" spcCol="1270" anchor="t" anchorCtr="0">
              <a:noAutofit/>
            </a:bodyPr>
            <a:lstStyle/>
            <a:p>
              <a:pPr marL="0" marR="0" lvl="1" algn="ctr" defTabSz="10223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Guide Plate misaligned and top of gate touching manifold of hydraulic hoist after opening </a:t>
              </a:r>
              <a:r>
                <a:rPr kumimoji="0" lang="en-I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upto</a:t>
              </a:r>
              <a:r>
                <a: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 9m </a:t>
              </a:r>
              <a:r>
                <a:rPr kumimoji="0" lang="en-I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Ht</a:t>
              </a:r>
              <a:endPara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12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5B5AE3E-47EB-737A-F636-25B782C666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UMIAM STAGE-I CONCRETE DAM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DE6E374-2F59-AB88-4611-3AD21ADA4A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64" y="1563624"/>
            <a:ext cx="6812280" cy="438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453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FC442D-813D-990E-6A45-97C79B93A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32" y="280288"/>
            <a:ext cx="5087112" cy="5864479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8441E45-E3DF-D4BA-F51B-94FA0B3C4981}"/>
              </a:ext>
            </a:extLst>
          </p:cNvPr>
          <p:cNvSpPr/>
          <p:nvPr/>
        </p:nvSpPr>
        <p:spPr>
          <a:xfrm>
            <a:off x="5980176" y="347472"/>
            <a:ext cx="4631301" cy="5652251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390230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B0FD86-F133-8D26-67B4-47C8EFEEF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776"/>
            <a:ext cx="4355592" cy="5321808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endParaRPr lang="en-I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29AF7D7-B6F1-A12E-C64B-F24CA2B62B67}"/>
              </a:ext>
            </a:extLst>
          </p:cNvPr>
          <p:cNvSpPr/>
          <p:nvPr/>
        </p:nvSpPr>
        <p:spPr>
          <a:xfrm>
            <a:off x="5952744" y="493776"/>
            <a:ext cx="4526280" cy="5321808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515916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6B706D0-710A-94BC-ED52-39EEFC45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3704" cy="841883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OF CPMU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6CD31646-0D14-0900-9F4D-1E152672DF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89690"/>
              </p:ext>
            </p:extLst>
          </p:nvPr>
        </p:nvGraphicFramePr>
        <p:xfrm>
          <a:off x="838200" y="1517650"/>
          <a:ext cx="9933432" cy="465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2494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F61C9AD-C4B1-A224-A4DF-81774039C9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9" y="195230"/>
            <a:ext cx="4658711" cy="316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642C4747-E5B3-F365-95F5-98AC990B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8" y="3429000"/>
            <a:ext cx="4658711" cy="28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CBBCD8-803A-A046-7881-92E29EB0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04" y="195230"/>
            <a:ext cx="4567751" cy="30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43121988-025B-009F-1CF9-B975BD2F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04" y="3429000"/>
            <a:ext cx="4567751" cy="28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746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xmlns="" id="{FEAE5739-146B-2B7F-58B0-2D1BE923E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EF99-F0C4-DEDA-43AC-3A2AD79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1486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5C6D65-A8EA-3332-8C11-91B3D355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MAJOR CIVIL WORKS </a:t>
            </a:r>
            <a:br>
              <a:rPr lang="en-IN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CONTRACTOR: M/s ITD CEMENTATION INDIA LTD.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34535A0-34B9-9EBA-0441-8CB3B7CB7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Cracks Repairing on Upstream Face of Dam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Grouting of dam foundation from foundation gallery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Reaming/ Re-drilling of drainage holes</a:t>
            </a:r>
          </a:p>
          <a:p>
            <a:pPr>
              <a:buFont typeface="Wingdings" pitchFamily="2" charset="2"/>
              <a:buChar char="Ø"/>
            </a:pPr>
            <a:endParaRPr lang="en-IN" sz="18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IN" sz="3200" b="1" dirty="0">
                <a:solidFill>
                  <a:srgbClr val="0070C0"/>
                </a:solidFill>
                <a:cs typeface="Times New Roman" pitchFamily="18" charset="0"/>
              </a:rPr>
              <a:t>Activities that require no traffic flow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Drilling/ Reaming of Formed drains from Dam top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Drilling and Grouting of dam body from Dam top 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Treatment of Contraction joints in the NOF</a:t>
            </a: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2060"/>
                </a:solidFill>
                <a:cs typeface="Times New Roman" pitchFamily="18" charset="0"/>
              </a:rPr>
              <a:t>Relaying of cement concrete over the dam top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886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D2C5300-1F21-B4FC-A4EA-837F00801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654"/>
            <a:ext cx="9896856" cy="426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cs typeface="Times New Roman" pitchFamily="18" charset="0"/>
              </a:rPr>
              <a:t>CRACKS REPAIRING ON UPSTREAM FACE OF DAM</a:t>
            </a:r>
            <a:endParaRPr lang="en-I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7CD462-5CF7-6390-DB29-C192DAA714DE}"/>
              </a:ext>
            </a:extLst>
          </p:cNvPr>
          <p:cNvSpPr txBox="1"/>
          <p:nvPr/>
        </p:nvSpPr>
        <p:spPr>
          <a:xfrm>
            <a:off x="838200" y="1338134"/>
            <a:ext cx="4792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IN" sz="2000" dirty="0">
                <a:solidFill>
                  <a:srgbClr val="0070C0"/>
                </a:solidFill>
                <a:latin typeface="Georgia"/>
                <a:cs typeface="Times New Roman" pitchFamily="18" charset="0"/>
              </a:rPr>
              <a:t>Lowering of water level to EL 3166Ft -by the Power Management of </a:t>
            </a:r>
            <a:r>
              <a:rPr lang="en-IN" sz="2000" dirty="0" err="1">
                <a:solidFill>
                  <a:srgbClr val="0070C0"/>
                </a:solidFill>
                <a:latin typeface="Georgia"/>
                <a:cs typeface="Times New Roman" pitchFamily="18" charset="0"/>
              </a:rPr>
              <a:t>MeECL</a:t>
            </a:r>
            <a:endParaRPr lang="en-IN" sz="2000" dirty="0">
              <a:solidFill>
                <a:srgbClr val="0070C0"/>
              </a:solidFill>
              <a:latin typeface="Georgia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IN" sz="2000" dirty="0">
                <a:solidFill>
                  <a:srgbClr val="0070C0"/>
                </a:solidFill>
                <a:latin typeface="Georgia"/>
                <a:cs typeface="Times New Roman" pitchFamily="18" charset="0"/>
              </a:rPr>
              <a:t>Grouting of cracks through nozzles with grout mix  with Micro-fine cement</a:t>
            </a:r>
          </a:p>
          <a:p>
            <a:pPr marL="342900" indent="-342900">
              <a:buFont typeface="Wingdings" pitchFamily="2" charset="2"/>
              <a:buChar char="§"/>
            </a:pPr>
            <a:endParaRPr lang="en-I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C0A73709-24C5-C6CF-E868-C8D4F8B5F9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3555"/>
          <a:stretch/>
        </p:blipFill>
        <p:spPr bwMode="auto">
          <a:xfrm>
            <a:off x="1174458" y="3303889"/>
            <a:ext cx="4456496" cy="288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40A291-56FB-E330-3488-C3E8D13E218A}"/>
              </a:ext>
            </a:extLst>
          </p:cNvPr>
          <p:cNvSpPr txBox="1"/>
          <p:nvPr/>
        </p:nvSpPr>
        <p:spPr>
          <a:xfrm>
            <a:off x="1079824" y="39890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Pontoon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FA84F1B8-EB27-E6D7-B258-34F165BD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08" y="1375064"/>
            <a:ext cx="4727448" cy="481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92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00BD595-D02B-78B5-1AC6-88A9FFFA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310261"/>
            <a:ext cx="10515600" cy="805307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>
                <a:solidFill>
                  <a:schemeClr val="tx1"/>
                </a:solidFill>
              </a:rPr>
              <a:t/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b="1" dirty="0">
                <a:solidFill>
                  <a:schemeClr val="tx1"/>
                </a:solidFill>
              </a:rPr>
              <a:t/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b="1" dirty="0">
                <a:solidFill>
                  <a:schemeClr val="tx1"/>
                </a:solidFill>
              </a:rPr>
              <a:t/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b="1" dirty="0">
                <a:solidFill>
                  <a:schemeClr val="tx1"/>
                </a:solidFill>
              </a:rPr>
              <a:t>Curtain Grouting of Dam Foundation from foundation gallery</a:t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b="1" dirty="0">
                <a:solidFill>
                  <a:schemeClr val="tx1"/>
                </a:solidFill>
              </a:rPr>
              <a:t/>
            </a:r>
            <a:br>
              <a:rPr lang="en-IN" sz="2800" b="1" dirty="0">
                <a:solidFill>
                  <a:schemeClr val="tx1"/>
                </a:solidFill>
              </a:rPr>
            </a:br>
            <a:r>
              <a:rPr lang="en-IN" sz="2800" dirty="0"/>
              <a:t/>
            </a:r>
            <a:br>
              <a:rPr lang="en-IN" sz="2800" dirty="0"/>
            </a:br>
            <a:endParaRPr lang="en-IN" sz="2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EBD994B-936E-ED25-F8E1-9903C75F6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538"/>
            <a:ext cx="10515600" cy="477335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IN" b="1" dirty="0">
                <a:solidFill>
                  <a:srgbClr val="0070C0"/>
                </a:solidFill>
              </a:rPr>
              <a:t>Restricted space in</a:t>
            </a:r>
          </a:p>
          <a:p>
            <a:pPr marL="0" indent="0" algn="just">
              <a:buNone/>
            </a:pPr>
            <a:r>
              <a:rPr lang="en-IN" b="1" dirty="0">
                <a:solidFill>
                  <a:srgbClr val="0070C0"/>
                </a:solidFill>
              </a:rPr>
              <a:t>   foundation gallery- </a:t>
            </a:r>
          </a:p>
          <a:p>
            <a:pPr marL="0" indent="0" algn="just">
              <a:buNone/>
            </a:pPr>
            <a:r>
              <a:rPr lang="en-IN" b="1" i="1" dirty="0">
                <a:solidFill>
                  <a:srgbClr val="0070C0"/>
                </a:solidFill>
              </a:rPr>
              <a:t>   Suitable Drilling</a:t>
            </a:r>
          </a:p>
          <a:p>
            <a:pPr marL="0" indent="0" algn="just">
              <a:buNone/>
            </a:pPr>
            <a:r>
              <a:rPr lang="en-IN" b="1" i="1" dirty="0">
                <a:solidFill>
                  <a:srgbClr val="0070C0"/>
                </a:solidFill>
              </a:rPr>
              <a:t>  machines</a:t>
            </a:r>
            <a:r>
              <a:rPr lang="en-IN" b="1" dirty="0">
                <a:solidFill>
                  <a:srgbClr val="0070C0"/>
                </a:solidFill>
              </a:rPr>
              <a:t>. </a:t>
            </a:r>
          </a:p>
          <a:p>
            <a:pPr algn="just">
              <a:buFont typeface="Wingdings" pitchFamily="2" charset="2"/>
              <a:buChar char="§"/>
            </a:pPr>
            <a:r>
              <a:rPr lang="en-IN" b="1" dirty="0">
                <a:solidFill>
                  <a:srgbClr val="0070C0"/>
                </a:solidFill>
              </a:rPr>
              <a:t>Difficulty in Placement </a:t>
            </a:r>
          </a:p>
          <a:p>
            <a:pPr marL="0" indent="0" algn="just">
              <a:buNone/>
            </a:pPr>
            <a:r>
              <a:rPr lang="en-IN" b="1" dirty="0">
                <a:solidFill>
                  <a:srgbClr val="0070C0"/>
                </a:solidFill>
              </a:rPr>
              <a:t>    of machines due to  </a:t>
            </a:r>
          </a:p>
          <a:p>
            <a:pPr marL="0" indent="0" algn="just">
              <a:buNone/>
            </a:pPr>
            <a:r>
              <a:rPr lang="en-IN" b="1" dirty="0">
                <a:solidFill>
                  <a:srgbClr val="0070C0"/>
                </a:solidFill>
              </a:rPr>
              <a:t>    lengthy flights with less</a:t>
            </a:r>
          </a:p>
          <a:p>
            <a:pPr marL="0" indent="0" algn="just">
              <a:buNone/>
            </a:pPr>
            <a:r>
              <a:rPr lang="en-IN" b="1" dirty="0">
                <a:solidFill>
                  <a:srgbClr val="0070C0"/>
                </a:solidFill>
              </a:rPr>
              <a:t>    intermediate landings  </a:t>
            </a:r>
            <a:r>
              <a:rPr lang="en-IN" dirty="0">
                <a:solidFill>
                  <a:srgbClr val="0070C0"/>
                </a:solidFill>
              </a:rPr>
              <a:t>   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0B0E158-8CAD-7401-271A-2779DB80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12" y="1273526"/>
            <a:ext cx="4176464" cy="433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91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3E451EA-180D-B8B5-E39F-B6696D41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818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600" b="1" dirty="0">
                <a:solidFill>
                  <a:schemeClr val="tx1"/>
                </a:solidFill>
              </a:rPr>
              <a:t>Barricading/Half Road Closure of NH 6 </a:t>
            </a:r>
            <a:r>
              <a:rPr lang="en-IN" sz="3600" b="1" dirty="0" err="1">
                <a:solidFill>
                  <a:schemeClr val="tx1"/>
                </a:solidFill>
              </a:rPr>
              <a:t>w.e.f</a:t>
            </a:r>
            <a:r>
              <a:rPr lang="en-IN" sz="3600" b="1" dirty="0">
                <a:solidFill>
                  <a:schemeClr val="tx1"/>
                </a:solidFill>
              </a:rPr>
              <a:t> </a:t>
            </a:r>
            <a:br>
              <a:rPr lang="en-IN" sz="3600" b="1" dirty="0">
                <a:solidFill>
                  <a:schemeClr val="tx1"/>
                </a:solidFill>
              </a:rPr>
            </a:br>
            <a:r>
              <a:rPr lang="en-IN" sz="3600" b="1" dirty="0">
                <a:solidFill>
                  <a:schemeClr val="tx1"/>
                </a:solidFill>
              </a:rPr>
              <a:t>14</a:t>
            </a:r>
            <a:r>
              <a:rPr lang="en-IN" sz="3600" b="1" baseline="30000" dirty="0">
                <a:solidFill>
                  <a:schemeClr val="tx1"/>
                </a:solidFill>
              </a:rPr>
              <a:t>th</a:t>
            </a:r>
            <a:r>
              <a:rPr lang="en-IN" sz="3600" b="1" dirty="0">
                <a:solidFill>
                  <a:schemeClr val="tx1"/>
                </a:solidFill>
              </a:rPr>
              <a:t> December 2023 to 30th July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B19111-7F16-8101-1215-D9DD3601E431}"/>
              </a:ext>
            </a:extLst>
          </p:cNvPr>
          <p:cNvSpPr txBox="1"/>
          <p:nvPr/>
        </p:nvSpPr>
        <p:spPr>
          <a:xfrm>
            <a:off x="746760" y="1783894"/>
            <a:ext cx="49469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Georgia"/>
              </a:rPr>
              <a:t>NH 6 is a highway passes over the dam top in the state of </a:t>
            </a:r>
            <a:r>
              <a:rPr lang="en-IN" sz="2000" b="1" dirty="0">
                <a:solidFill>
                  <a:srgbClr val="002060"/>
                </a:solidFill>
                <a:latin typeface="Georgia"/>
                <a:hlinkClick r:id="rId2" tooltip="Meghalaya"/>
              </a:rPr>
              <a:t>Meghalaya</a:t>
            </a:r>
            <a:r>
              <a:rPr lang="en-IN" sz="2000" b="1" dirty="0">
                <a:solidFill>
                  <a:srgbClr val="002060"/>
                </a:solidFill>
                <a:latin typeface="Georgia"/>
              </a:rPr>
              <a:t> connecting with States </a:t>
            </a:r>
            <a:r>
              <a:rPr lang="en-IN" sz="2000" b="1" dirty="0">
                <a:solidFill>
                  <a:srgbClr val="002060"/>
                </a:solidFill>
                <a:latin typeface="Georgia"/>
                <a:hlinkClick r:id="rId3" tooltip="Assam"/>
              </a:rPr>
              <a:t>Assam</a:t>
            </a:r>
            <a:r>
              <a:rPr lang="en-IN" sz="2000" b="1" dirty="0">
                <a:solidFill>
                  <a:srgbClr val="002060"/>
                </a:solidFill>
                <a:latin typeface="Georgia"/>
              </a:rPr>
              <a:t>, and </a:t>
            </a:r>
            <a:r>
              <a:rPr lang="en-IN" sz="2000" b="1" dirty="0">
                <a:solidFill>
                  <a:srgbClr val="002060"/>
                </a:solidFill>
                <a:latin typeface="Georgia"/>
                <a:hlinkClick r:id="rId4" tooltip="Mizoram"/>
              </a:rPr>
              <a:t>Mizoram</a:t>
            </a:r>
            <a:endParaRPr lang="en-IN" sz="2000" b="1" dirty="0">
              <a:solidFill>
                <a:srgbClr val="002060"/>
              </a:solidFill>
              <a:latin typeface="Georgia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Georgia"/>
              </a:rPr>
              <a:t>Faced hurdles in Operation &amp; Maintenance of Dam in the past years.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Georgia"/>
              </a:rPr>
              <a:t>Decision for partial closure taken by the District administrations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Georgia"/>
              </a:rPr>
              <a:t>Partial closure of Highway raised protests from all walks of life but no complaints in the GRM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Georgia"/>
              </a:rPr>
              <a:t>Management of Traffic was being carried out by the District Police</a:t>
            </a:r>
          </a:p>
          <a:p>
            <a:pPr marL="342900" indent="-342900">
              <a:buFont typeface="Wingdings" pitchFamily="2" charset="2"/>
              <a:buChar char="§"/>
            </a:pPr>
            <a:endParaRPr lang="en-IN" sz="2000" b="1" dirty="0">
              <a:solidFill>
                <a:srgbClr val="002060"/>
              </a:solidFill>
              <a:latin typeface="Georgia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F2248CEF-F515-C128-B87C-91FA14E2F6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8" y="1883548"/>
            <a:ext cx="5620512" cy="42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60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F4CB90A6-7BFB-600B-1EB5-5604A528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365125"/>
            <a:ext cx="10732008" cy="887603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4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Treatment of Contraction joints</a:t>
            </a:r>
            <a:r>
              <a:rPr lang="en-I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47CFFB-D76F-5EC9-8B4E-5B9A361FFBE3}"/>
              </a:ext>
            </a:extLst>
          </p:cNvPr>
          <p:cNvSpPr/>
          <p:nvPr/>
        </p:nvSpPr>
        <p:spPr>
          <a:xfrm>
            <a:off x="621792" y="1594618"/>
            <a:ext cx="445984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Georgia"/>
                <a:cs typeface="Times New Roman" pitchFamily="18" charset="0"/>
              </a:rPr>
              <a:t>Exact location of water stops cannot be located, not indicated in the old drawings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Georgia"/>
                <a:cs typeface="Times New Roman" pitchFamily="18" charset="0"/>
              </a:rPr>
              <a:t>Treatment of contraction joints by drilling 150mm </a:t>
            </a:r>
            <a:r>
              <a:rPr lang="en-IN" sz="2800" dirty="0">
                <a:solidFill>
                  <a:srgbClr val="0070C0"/>
                </a:solidFill>
                <a:latin typeface="Calibri"/>
                <a:cs typeface="Calibri"/>
              </a:rPr>
              <a:t>ɸ </a:t>
            </a:r>
            <a:r>
              <a:rPr lang="en-IN" sz="2800" dirty="0">
                <a:solidFill>
                  <a:srgbClr val="0070C0"/>
                </a:solidFill>
                <a:latin typeface="Georgia"/>
                <a:cs typeface="Times New Roman" pitchFamily="18" charset="0"/>
              </a:rPr>
              <a:t>hole along the Dam body joints and filling the hole using  hydrophilic </a:t>
            </a:r>
            <a:r>
              <a:rPr lang="en-IN" sz="2400" dirty="0">
                <a:solidFill>
                  <a:srgbClr val="0070C0"/>
                </a:solidFill>
                <a:latin typeface="Georgia"/>
                <a:cs typeface="Times New Roman" pitchFamily="18" charset="0"/>
              </a:rPr>
              <a:t>polyurethane material</a:t>
            </a:r>
          </a:p>
          <a:p>
            <a:pPr marL="342900" indent="-342900">
              <a:buFont typeface="Arial" pitchFamily="34" charset="0"/>
              <a:buChar char="•"/>
            </a:pPr>
            <a:endParaRPr lang="en-I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F675C44-CE5E-9073-8F54-FDCAD8C73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56" y="1722634"/>
            <a:ext cx="5385816" cy="452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99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E01AC1E-8512-EBA3-A277-1BC96752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1720" cy="659003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Drilling/ Reaming of Formed drains</a:t>
            </a:r>
            <a:br>
              <a:rPr lang="en-I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8321E8FA-C4E3-5A1F-6030-D5947D534B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" y="1319699"/>
            <a:ext cx="4243852" cy="243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C9161E75-08E2-20ED-E5A5-A24C8100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6" y="3837482"/>
            <a:ext cx="41764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4E9CEB36-501C-55FF-7357-2777C09F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1388213"/>
            <a:ext cx="4745736" cy="227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71C540E6-783B-FDC8-CFDD-04D4C64F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2" y="3666744"/>
            <a:ext cx="4965192" cy="273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BD880-6107-D43F-EB94-EBBEBCD689F4}"/>
              </a:ext>
            </a:extLst>
          </p:cNvPr>
          <p:cNvSpPr txBox="1"/>
          <p:nvPr/>
        </p:nvSpPr>
        <p:spPr>
          <a:xfrm>
            <a:off x="774192" y="3759602"/>
            <a:ext cx="1677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Formed drains cleaned up to kink level by re-drilling from top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8F05E2-9F5E-ECCC-5868-EE19B68EB4CF}"/>
              </a:ext>
            </a:extLst>
          </p:cNvPr>
          <p:cNvSpPr txBox="1"/>
          <p:nvPr/>
        </p:nvSpPr>
        <p:spPr>
          <a:xfrm>
            <a:off x="8311896" y="3636906"/>
            <a:ext cx="2103120" cy="148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Tools cleaning/reaming of Vertical </a:t>
            </a:r>
            <a:r>
              <a:rPr lang="en-IN" dirty="0" err="1">
                <a:solidFill>
                  <a:srgbClr val="FF0000"/>
                </a:solidFill>
              </a:rPr>
              <a:t>porus</a:t>
            </a:r>
            <a:r>
              <a:rPr lang="en-IN" dirty="0">
                <a:solidFill>
                  <a:srgbClr val="FF0000"/>
                </a:solidFill>
              </a:rPr>
              <a:t> pipes from bottom to kink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7BDEC0-4ED2-62C3-1B2C-A21D13A18D2F}"/>
              </a:ext>
            </a:extLst>
          </p:cNvPr>
          <p:cNvSpPr txBox="1"/>
          <p:nvPr/>
        </p:nvSpPr>
        <p:spPr>
          <a:xfrm>
            <a:off x="5814060" y="148059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chemeClr val="bg1"/>
                </a:solidFill>
              </a:rPr>
              <a:t>Calcinated</a:t>
            </a:r>
            <a:r>
              <a:rPr lang="en-IN" b="1" dirty="0">
                <a:solidFill>
                  <a:schemeClr val="bg1"/>
                </a:solidFill>
              </a:rPr>
              <a:t> deposits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6D330-5C2D-3680-A7CF-B9F1DC38B9BB}"/>
              </a:ext>
            </a:extLst>
          </p:cNvPr>
          <p:cNvSpPr txBox="1"/>
          <p:nvPr/>
        </p:nvSpPr>
        <p:spPr>
          <a:xfrm>
            <a:off x="1613028" y="16704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kink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CBC0FAA9-06FE-84C0-022F-28E6BB63C60A}"/>
              </a:ext>
            </a:extLst>
          </p:cNvPr>
          <p:cNvCxnSpPr/>
          <p:nvPr/>
        </p:nvCxnSpPr>
        <p:spPr>
          <a:xfrm flipH="1">
            <a:off x="1314708" y="2039790"/>
            <a:ext cx="432048" cy="10877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779</Words>
  <Application>Microsoft Office PowerPoint</Application>
  <PresentationFormat>Custom</PresentationFormat>
  <Paragraphs>106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CHALLENGES ENCOUNTERED DURING IMPLEMENTATION OF DRIP</vt:lpstr>
      <vt:lpstr>PowerPoint Presentation</vt:lpstr>
      <vt:lpstr>UMIAM STAGE-I CONCRETE DAM</vt:lpstr>
      <vt:lpstr>MAJOR CIVIL WORKS  CONTRACTOR: M/s ITD CEMENTATION INDIA LTD.</vt:lpstr>
      <vt:lpstr>CRACKS REPAIRING ON UPSTREAM FACE OF DAM</vt:lpstr>
      <vt:lpstr>   Curtain Grouting of Dam Foundation from foundation gallery   </vt:lpstr>
      <vt:lpstr>Barricading/Half Road Closure of NH 6 w.e.f  14th December 2023 to 30th July 2024</vt:lpstr>
      <vt:lpstr> Treatment of Contraction joints </vt:lpstr>
      <vt:lpstr> Drilling/ Reaming of Formed drains </vt:lpstr>
      <vt:lpstr>Scraping of bituminous layer over the dam top</vt:lpstr>
      <vt:lpstr>Relaying with M40 cement concrete  over the dam top with 24x7 working</vt:lpstr>
      <vt:lpstr>Open to Light vehicular Traffic of upto 9MT and of 2.8m Height from 30th July 2024</vt:lpstr>
      <vt:lpstr>MAJOR HYDRO-MECHANICAL WORKS  CONTRACTOR: M/s MULTITECH ENGINEERS</vt:lpstr>
      <vt:lpstr>  Replacement of Rubber Seals for Radial Gates &amp; Painting of U/S of Radial Gates </vt:lpstr>
      <vt:lpstr>PowerPoint Presentation</vt:lpstr>
      <vt:lpstr>MAJOR HYDRO-MECHANICAL WORKS  CONTRACTOR: M/s MULTITECH ENGINEERS</vt:lpstr>
      <vt:lpstr> Challenges in Replacement of top, side and bottom seals arrangement for all 7 gates </vt:lpstr>
      <vt:lpstr>Rehabilitation of Spillway Radial gate No.1 and Hoists.</vt:lpstr>
      <vt:lpstr>Replacement of top, side and bottom seals arrangement Radial Gate No.2</vt:lpstr>
      <vt:lpstr> Replacement of top, side and bottom seals arrangement Radial Gate No.3 </vt:lpstr>
      <vt:lpstr>Replacement of top, side and bottom seals arrangement Radial Gate No.4</vt:lpstr>
      <vt:lpstr>Replacement of top, side and bottom seals arrangement Radial Gate No.6</vt:lpstr>
      <vt:lpstr>Replacement of top, side and bottom seals arrangement Radial Gate No.7</vt:lpstr>
      <vt:lpstr>Problems with lifting of Radial Gates</vt:lpstr>
      <vt:lpstr>Problem with replacement of wiper seals</vt:lpstr>
      <vt:lpstr>Obstruction during operation of Radial Gates</vt:lpstr>
      <vt:lpstr>Maximum Height of Gate opening</vt:lpstr>
      <vt:lpstr>Guide Plates misaligned and top of gate touching manifold of hydraulic hoist on opening upto 9m Ht</vt:lpstr>
      <vt:lpstr>PowerPoint Presentation</vt:lpstr>
      <vt:lpstr>PowerPoint Presentation</vt:lpstr>
      <vt:lpstr>PowerPoint Presentation</vt:lpstr>
      <vt:lpstr>VISIT OF CPMU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Instructions:</dc:title>
  <dc:creator>ICE India</dc:creator>
  <cp:lastModifiedBy>User</cp:lastModifiedBy>
  <cp:revision>47</cp:revision>
  <dcterms:created xsi:type="dcterms:W3CDTF">2024-07-01T11:44:01Z</dcterms:created>
  <dcterms:modified xsi:type="dcterms:W3CDTF">2024-09-27T10:55:13Z</dcterms:modified>
</cp:coreProperties>
</file>